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png" ContentType="image/png"/>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notesSlides/notesSlide6.xml" ContentType="application/vnd.openxmlformats-officedocument.presentationml.notesSlide+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notesSlides/notesSlide2.xml" ContentType="application/vnd.openxmlformats-officedocument.presentationml.notesSlide+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notesSlides/notesSlide7.xml" ContentType="application/vnd.openxmlformats-officedocument.presentationml.notesSlide+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0"/>
  </p:notesMasterIdLst>
  <p:handoutMasterIdLst>
    <p:handoutMasterId r:id="rId11"/>
  </p:handoutMasterIdLst>
  <p:sldIdLst>
    <p:sldId id="259" r:id="rId2"/>
    <p:sldId id="260" r:id="rId3"/>
    <p:sldId id="261" r:id="rId4"/>
    <p:sldId id="262" r:id="rId5"/>
    <p:sldId id="263" r:id="rId6"/>
    <p:sldId id="264" r:id="rId7"/>
    <p:sldId id="265" r:id="rId8"/>
    <p:sldId id="258"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4" charset="0"/>
        <a:ea typeface="ＭＳ Ｐゴシック" pitchFamily="4" charset="-128"/>
        <a:cs typeface="ＭＳ Ｐゴシック" pitchFamily="4" charset="-128"/>
      </a:defRPr>
    </a:lvl1pPr>
    <a:lvl2pPr marL="457200" algn="l" rtl="0" fontAlgn="base">
      <a:spcBef>
        <a:spcPct val="0"/>
      </a:spcBef>
      <a:spcAft>
        <a:spcPct val="0"/>
      </a:spcAft>
      <a:defRPr kern="1200">
        <a:solidFill>
          <a:schemeClr val="tx1"/>
        </a:solidFill>
        <a:latin typeface="Arial" pitchFamily="4" charset="0"/>
        <a:ea typeface="ＭＳ Ｐゴシック" pitchFamily="4" charset="-128"/>
        <a:cs typeface="ＭＳ Ｐゴシック" pitchFamily="4" charset="-128"/>
      </a:defRPr>
    </a:lvl2pPr>
    <a:lvl3pPr marL="914400" algn="l" rtl="0" fontAlgn="base">
      <a:spcBef>
        <a:spcPct val="0"/>
      </a:spcBef>
      <a:spcAft>
        <a:spcPct val="0"/>
      </a:spcAft>
      <a:defRPr kern="1200">
        <a:solidFill>
          <a:schemeClr val="tx1"/>
        </a:solidFill>
        <a:latin typeface="Arial" pitchFamily="4" charset="0"/>
        <a:ea typeface="ＭＳ Ｐゴシック" pitchFamily="4" charset="-128"/>
        <a:cs typeface="ＭＳ Ｐゴシック" pitchFamily="4" charset="-128"/>
      </a:defRPr>
    </a:lvl3pPr>
    <a:lvl4pPr marL="1371600" algn="l" rtl="0" fontAlgn="base">
      <a:spcBef>
        <a:spcPct val="0"/>
      </a:spcBef>
      <a:spcAft>
        <a:spcPct val="0"/>
      </a:spcAft>
      <a:defRPr kern="1200">
        <a:solidFill>
          <a:schemeClr val="tx1"/>
        </a:solidFill>
        <a:latin typeface="Arial" pitchFamily="4" charset="0"/>
        <a:ea typeface="ＭＳ Ｐゴシック" pitchFamily="4" charset="-128"/>
        <a:cs typeface="ＭＳ Ｐゴシック" pitchFamily="4" charset="-128"/>
      </a:defRPr>
    </a:lvl4pPr>
    <a:lvl5pPr marL="1828800" algn="l" rtl="0" fontAlgn="base">
      <a:spcBef>
        <a:spcPct val="0"/>
      </a:spcBef>
      <a:spcAft>
        <a:spcPct val="0"/>
      </a:spcAft>
      <a:defRPr kern="1200">
        <a:solidFill>
          <a:schemeClr val="tx1"/>
        </a:solidFill>
        <a:latin typeface="Arial" pitchFamily="4" charset="0"/>
        <a:ea typeface="ＭＳ Ｐゴシック" pitchFamily="4" charset="-128"/>
        <a:cs typeface="ＭＳ Ｐゴシック" pitchFamily="4" charset="-128"/>
      </a:defRPr>
    </a:lvl5pPr>
    <a:lvl6pPr marL="2286000" algn="l" defTabSz="457200" rtl="0" eaLnBrk="1" latinLnBrk="0" hangingPunct="1">
      <a:defRPr kern="1200">
        <a:solidFill>
          <a:schemeClr val="tx1"/>
        </a:solidFill>
        <a:latin typeface="Arial" pitchFamily="4" charset="0"/>
        <a:ea typeface="ＭＳ Ｐゴシック" pitchFamily="4" charset="-128"/>
        <a:cs typeface="ＭＳ Ｐゴシック" pitchFamily="4" charset="-128"/>
      </a:defRPr>
    </a:lvl6pPr>
    <a:lvl7pPr marL="2743200" algn="l" defTabSz="457200" rtl="0" eaLnBrk="1" latinLnBrk="0" hangingPunct="1">
      <a:defRPr kern="1200">
        <a:solidFill>
          <a:schemeClr val="tx1"/>
        </a:solidFill>
        <a:latin typeface="Arial" pitchFamily="4" charset="0"/>
        <a:ea typeface="ＭＳ Ｐゴシック" pitchFamily="4" charset="-128"/>
        <a:cs typeface="ＭＳ Ｐゴシック" pitchFamily="4" charset="-128"/>
      </a:defRPr>
    </a:lvl7pPr>
    <a:lvl8pPr marL="3200400" algn="l" defTabSz="457200" rtl="0" eaLnBrk="1" latinLnBrk="0" hangingPunct="1">
      <a:defRPr kern="1200">
        <a:solidFill>
          <a:schemeClr val="tx1"/>
        </a:solidFill>
        <a:latin typeface="Arial" pitchFamily="4" charset="0"/>
        <a:ea typeface="ＭＳ Ｐゴシック" pitchFamily="4" charset="-128"/>
        <a:cs typeface="ＭＳ Ｐゴシック" pitchFamily="4" charset="-128"/>
      </a:defRPr>
    </a:lvl8pPr>
    <a:lvl9pPr marL="3657600" algn="l" defTabSz="457200" rtl="0" eaLnBrk="1" latinLnBrk="0" hangingPunct="1">
      <a:defRPr kern="1200">
        <a:solidFill>
          <a:schemeClr val="tx1"/>
        </a:solidFill>
        <a:latin typeface="Arial" pitchFamily="4" charset="0"/>
        <a:ea typeface="ＭＳ Ｐゴシック" pitchFamily="4" charset="-128"/>
        <a:cs typeface="ＭＳ Ｐゴシック" pitchFamily="4"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p:present/>
    <p:sldAll/>
    <p:penClr>
      <a:srgbClr val="FF0000"/>
    </p:penClr>
  </p:showPr>
  <p:clrMru>
    <a:srgbClr val="59595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27527" autoAdjust="0"/>
    <p:restoredTop sz="94660"/>
  </p:normalViewPr>
  <p:slideViewPr>
    <p:cSldViewPr>
      <p:cViewPr>
        <p:scale>
          <a:sx n="61" d="100"/>
          <a:sy n="61" d="100"/>
        </p:scale>
        <p:origin x="-1680" y="-1216"/>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942" y="93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000">
                <a:latin typeface="+mn-lt"/>
                <a:ea typeface="+mn-ea"/>
                <a:cs typeface="+mn-cs"/>
              </a:defRPr>
            </a:lvl1pPr>
          </a:lstStyle>
          <a:p>
            <a:pPr>
              <a:defRPr/>
            </a:pPr>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000">
                <a:latin typeface="+mn-lt"/>
                <a:ea typeface="+mn-ea"/>
                <a:cs typeface="+mn-cs"/>
              </a:defRPr>
            </a:lvl1pPr>
          </a:lstStyle>
          <a:p>
            <a:pPr>
              <a:defRPr/>
            </a:pPr>
            <a:r>
              <a:rPr lang="en-US"/>
              <a:t>©Advocates for Justice and Education, Inc. </a:t>
            </a:r>
          </a:p>
          <a:p>
            <a:pPr>
              <a:defRPr/>
            </a:pPr>
            <a:r>
              <a:rPr lang="en-US"/>
              <a:t>www.aje-dc.org │ (202) 678-8060</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000">
                <a:latin typeface="+mn-lt"/>
                <a:ea typeface="+mn-ea"/>
                <a:cs typeface="+mn-cs"/>
              </a:defRPr>
            </a:lvl1pPr>
          </a:lstStyle>
          <a:p>
            <a:pPr>
              <a:defRPr/>
            </a:pPr>
            <a:fld id="{3FAAF21D-9912-4B76-BF5D-7C9BFD7F4B8B}" type="datetimeFigureOut">
              <a:rPr lang="en-US"/>
              <a:pPr>
                <a:defRPr/>
              </a:pPr>
              <a:t>5/15/19</a:t>
            </a:fld>
            <a:endParaRPr lang="en-US"/>
          </a:p>
          <a:p>
            <a:pPr>
              <a:defRPr/>
            </a:pPr>
            <a:r>
              <a:rPr lang="en-US"/>
              <a:t>Page </a:t>
            </a:r>
            <a:fld id="{CC0CF917-1A3E-0A49-B905-AB3017224BB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823A30B-0865-4147-99F9-17BF63763F2C}" type="datetime1">
              <a:rPr lang="en-US"/>
              <a:pPr>
                <a:defRPr/>
              </a:pPr>
              <a:t>5/15/19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AD6A63A2-7A0A-ED4E-ABDC-D5299AB863B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itchFamily="4" charset="-128"/>
        <a:cs typeface="ＭＳ Ｐゴシック" pitchFamily="4"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27000" eaLnBrk="1" fontAlgn="auto" hangingPunct="1">
              <a:spcBef>
                <a:spcPts val="0"/>
              </a:spcBef>
              <a:spcAft>
                <a:spcPts val="0"/>
              </a:spcAft>
              <a:defRPr/>
            </a:pPr>
            <a:r>
              <a:rPr lang="en-US" i="1" dirty="0" smtClean="0">
                <a:solidFill>
                  <a:schemeClr val="bg2"/>
                </a:solidFill>
                <a:latin typeface="Questrial" panose="020B0604020202020204" charset="0"/>
                <a:ea typeface="+mn-ea"/>
                <a:cs typeface="+mn-cs"/>
              </a:rPr>
              <a:t>Our passion is empowering families by equipping parents and students with disabilities with the tools they need to be their own advocates.</a:t>
            </a:r>
          </a:p>
          <a:p>
            <a:pPr marL="127000" eaLnBrk="1" fontAlgn="auto" hangingPunct="1">
              <a:spcBef>
                <a:spcPts val="0"/>
              </a:spcBef>
              <a:spcAft>
                <a:spcPts val="0"/>
              </a:spcAft>
              <a:defRPr/>
            </a:pPr>
            <a:endParaRPr lang="en-US" b="1" u="sng" dirty="0" smtClean="0">
              <a:solidFill>
                <a:schemeClr val="bg2"/>
              </a:solidFill>
              <a:latin typeface="Questrial" panose="020B0604020202020204" charset="0"/>
              <a:ea typeface="+mn-ea"/>
              <a:cs typeface="+mn-cs"/>
              <a:sym typeface="Questrial"/>
            </a:endParaRPr>
          </a:p>
          <a:p>
            <a:pPr marL="127000" eaLnBrk="1" fontAlgn="auto" hangingPunct="1">
              <a:spcBef>
                <a:spcPts val="0"/>
              </a:spcBef>
              <a:spcAft>
                <a:spcPts val="0"/>
              </a:spcAft>
              <a:defRPr/>
            </a:pPr>
            <a:r>
              <a:rPr lang="en-US" dirty="0" smtClean="0">
                <a:solidFill>
                  <a:schemeClr val="bg2"/>
                </a:solidFill>
                <a:latin typeface="Questrial" panose="020B0604020202020204" charset="0"/>
                <a:ea typeface="+mn-ea"/>
                <a:cs typeface="+mn-cs"/>
              </a:rPr>
              <a:t>AJE’s mission is to empower families, youth, and the community to be effective advocates to ensure that children and youth, particularly those who have special needs, receive access to appropriate education and health services. </a:t>
            </a:r>
          </a:p>
          <a:p>
            <a:pPr eaLnBrk="1" fontAlgn="auto" hangingPunct="1">
              <a:spcBef>
                <a:spcPts val="0"/>
              </a:spcBef>
              <a:spcAft>
                <a:spcPts val="0"/>
              </a:spcAft>
              <a:defRPr/>
            </a:pPr>
            <a:endParaRPr lang="en-US" dirty="0">
              <a:ea typeface="+mn-ea"/>
              <a:cs typeface="+mn-cs"/>
            </a:endParaRPr>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FF4340-41AD-7748-B462-46DE9A8BF145}" type="slidenum">
              <a:rPr lang="en-US" smtClean="0">
                <a:ea typeface="ＭＳ Ｐゴシック" pitchFamily="4" charset="-128"/>
                <a:cs typeface="ＭＳ Ｐゴシック" pitchFamily="4" charset="-128"/>
              </a:rPr>
              <a:pPr fontAlgn="base">
                <a:spcBef>
                  <a:spcPct val="0"/>
                </a:spcBef>
                <a:spcAft>
                  <a:spcPct val="0"/>
                </a:spcAft>
                <a:defRPr/>
              </a:pPr>
              <a:t>1</a:t>
            </a:fld>
            <a:endParaRPr lang="en-US" smtClean="0">
              <a:ea typeface="ＭＳ Ｐゴシック" pitchFamily="4" charset="-128"/>
              <a:cs typeface="ＭＳ Ｐゴシック" pitchFamily="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marL="127000" eaLnBrk="1" fontAlgn="auto" hangingPunct="1">
              <a:spcBef>
                <a:spcPts val="0"/>
              </a:spcBef>
              <a:spcAft>
                <a:spcPts val="0"/>
              </a:spcAft>
              <a:defRPr/>
            </a:pPr>
            <a:r>
              <a:rPr lang="en-US" i="1" dirty="0" smtClean="0">
                <a:solidFill>
                  <a:schemeClr val="bg2"/>
                </a:solidFill>
                <a:latin typeface="Questrial" panose="020B0604020202020204" charset="0"/>
                <a:ea typeface="+mn-ea"/>
                <a:cs typeface="+mn-cs"/>
              </a:rPr>
              <a:t>Our passion is empowering families by equipping parents and students with disabilities with the tools they need to be their own advocates.</a:t>
            </a:r>
          </a:p>
          <a:p>
            <a:pPr marL="127000" eaLnBrk="1" fontAlgn="auto" hangingPunct="1">
              <a:spcBef>
                <a:spcPts val="0"/>
              </a:spcBef>
              <a:spcAft>
                <a:spcPts val="0"/>
              </a:spcAft>
              <a:defRPr/>
            </a:pPr>
            <a:endParaRPr lang="en-US" b="1" u="sng" dirty="0" smtClean="0">
              <a:solidFill>
                <a:schemeClr val="bg2"/>
              </a:solidFill>
              <a:latin typeface="Questrial" panose="020B0604020202020204" charset="0"/>
              <a:ea typeface="+mn-ea"/>
              <a:cs typeface="+mn-cs"/>
              <a:sym typeface="Questrial"/>
            </a:endParaRPr>
          </a:p>
          <a:p>
            <a:pPr marL="127000" eaLnBrk="1" fontAlgn="auto" hangingPunct="1">
              <a:spcBef>
                <a:spcPts val="0"/>
              </a:spcBef>
              <a:spcAft>
                <a:spcPts val="0"/>
              </a:spcAft>
              <a:defRPr/>
            </a:pPr>
            <a:r>
              <a:rPr lang="en-US" dirty="0" smtClean="0">
                <a:solidFill>
                  <a:schemeClr val="bg2"/>
                </a:solidFill>
                <a:latin typeface="Questrial" panose="020B0604020202020204" charset="0"/>
                <a:ea typeface="+mn-ea"/>
                <a:cs typeface="+mn-cs"/>
              </a:rPr>
              <a:t>AJE’s mission is to empower families, youth, and the community to be effective advocates to ensure that children and youth, particularly those who have special needs, receive access to appropriate education and health services. </a:t>
            </a:r>
          </a:p>
          <a:p>
            <a:pPr eaLnBrk="1" fontAlgn="auto" hangingPunct="1">
              <a:spcBef>
                <a:spcPts val="0"/>
              </a:spcBef>
              <a:spcAft>
                <a:spcPts val="0"/>
              </a:spcAft>
              <a:defRPr/>
            </a:pPr>
            <a:endParaRPr lang="en-US" dirty="0">
              <a:ea typeface="+mn-ea"/>
              <a:cs typeface="+mn-cs"/>
            </a:endParaRPr>
          </a:p>
        </p:txBody>
      </p:sp>
      <p:sp>
        <p:nvSpPr>
          <p:cNvPr id="184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6B57D84-B9E6-4B48-86BF-B059C5DD4E22}" type="slidenum">
              <a:rPr lang="en-US" smtClean="0">
                <a:ea typeface="ＭＳ Ｐゴシック" pitchFamily="4" charset="-128"/>
                <a:cs typeface="ＭＳ Ｐゴシック" pitchFamily="4" charset="-128"/>
              </a:rPr>
              <a:pPr fontAlgn="base">
                <a:spcBef>
                  <a:spcPct val="0"/>
                </a:spcBef>
                <a:spcAft>
                  <a:spcPct val="0"/>
                </a:spcAft>
                <a:defRPr/>
              </a:pPr>
              <a:t>2</a:t>
            </a:fld>
            <a:endParaRPr lang="en-US" smtClean="0">
              <a:ea typeface="ＭＳ Ｐゴシック" pitchFamily="4" charset="-128"/>
              <a:cs typeface="ＭＳ Ｐゴシック" pitchFamily="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81"/>
        <p:cNvGrpSpPr/>
        <p:nvPr/>
      </p:nvGrpSpPr>
      <p:grpSpPr>
        <a:xfrm>
          <a:off x="0" y="0"/>
          <a:ext cx="0" cy="0"/>
          <a:chOff x="0" y="0"/>
          <a:chExt cx="0" cy="0"/>
        </a:xfrm>
      </p:grpSpPr>
      <p:sp>
        <p:nvSpPr>
          <p:cNvPr id="82" name="Google Shape;82;g4e6de04df3_0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4e6de04df3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Law went into effect on August 25, 2018.  Some changes effective immediately.  Others phased in at later dates.  Others will go into effect if funding available. </a:t>
            </a:r>
            <a:endParaRPr/>
          </a:p>
          <a:p>
            <a:pPr marL="0" lvl="0" indent="0" algn="l" rtl="0">
              <a:spcBef>
                <a:spcPts val="0"/>
              </a:spcBef>
              <a:spcAft>
                <a:spcPts val="0"/>
              </a:spcAft>
              <a:buNone/>
            </a:pPr>
            <a:r>
              <a:rPr lang="en"/>
              <a:t>*Fo</a:t>
            </a:r>
            <a:r>
              <a:rPr lang="en" b="1"/>
              <a:t>r Involuntary transfer</a:t>
            </a:r>
            <a:r>
              <a:rPr lang="en"/>
              <a:t> - DCPS has to justify - can’t be as a disciplinary response.  Not a valid disciplinary response.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13"/>
        <p:cNvGrpSpPr/>
        <p:nvPr/>
      </p:nvGrpSpPr>
      <p:grpSpPr>
        <a:xfrm>
          <a:off x="0" y="0"/>
          <a:ext cx="0" cy="0"/>
          <a:chOff x="0" y="0"/>
          <a:chExt cx="0" cy="0"/>
        </a:xfrm>
      </p:grpSpPr>
      <p:sp>
        <p:nvSpPr>
          <p:cNvPr id="114" name="Google Shape;114;g527d7461d9_1_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527d7461d9_1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Per incident.  Cumulative - 20.</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34"/>
        <p:cNvGrpSpPr/>
        <p:nvPr/>
      </p:nvGrpSpPr>
      <p:grpSpPr>
        <a:xfrm>
          <a:off x="0" y="0"/>
          <a:ext cx="0" cy="0"/>
          <a:chOff x="0" y="0"/>
          <a:chExt cx="0" cy="0"/>
        </a:xfrm>
      </p:grpSpPr>
      <p:sp>
        <p:nvSpPr>
          <p:cNvPr id="135" name="Google Shape;135;g4ecbf24441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4ecbf24441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Emotional distress - mental suffering or distress that requires more than trivial treatment or counseling.</a:t>
            </a:r>
            <a:endParaRPr/>
          </a:p>
          <a:p>
            <a:pPr marL="0" lvl="0" indent="0" algn="l" rtl="0">
              <a:spcBef>
                <a:spcPts val="0"/>
              </a:spcBef>
              <a:spcAft>
                <a:spcPts val="0"/>
              </a:spcAft>
              <a:buNone/>
            </a:pPr>
            <a:r>
              <a:rPr lang="en"/>
              <a:t>Administrator must determine whether behavior meets this definition consistent with school policy.</a:t>
            </a:r>
            <a:endParaRPr/>
          </a:p>
          <a:p>
            <a:pPr marL="0" lvl="0" indent="0" algn="l" rtl="0">
              <a:spcBef>
                <a:spcPts val="0"/>
              </a:spcBef>
              <a:spcAft>
                <a:spcPts val="0"/>
              </a:spcAft>
              <a:buNone/>
            </a:pPr>
            <a:endParaRPr/>
          </a:p>
          <a:p>
            <a:pPr marL="0" lvl="0" indent="0" algn="l" rtl="0">
              <a:spcBef>
                <a:spcPts val="0"/>
              </a:spcBef>
              <a:spcAft>
                <a:spcPts val="0"/>
              </a:spcAft>
              <a:buNone/>
            </a:pPr>
            <a:r>
              <a:rPr lang="en"/>
              <a:t>Must be a nexus between behavior and school - jurisdiction</a:t>
            </a:r>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47"/>
        <p:cNvGrpSpPr/>
        <p:nvPr/>
      </p:nvGrpSpPr>
      <p:grpSpPr>
        <a:xfrm>
          <a:off x="0" y="0"/>
          <a:ext cx="0" cy="0"/>
          <a:chOff x="0" y="0"/>
          <a:chExt cx="0" cy="0"/>
        </a:xfrm>
      </p:grpSpPr>
      <p:sp>
        <p:nvSpPr>
          <p:cNvPr id="148" name="Google Shape;148;g526409fa86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526409fa86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rPr>
              <a:t>Willful Defiance - Disrupting school activities or intentionally defying the valid authority of school staff</a:t>
            </a: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(Research has shown that students of color are seen as insubordinate, defiant or disrespectful in situations where their white peers are not seen that way for the same behaviors)</a:t>
            </a:r>
            <a:endParaRPr>
              <a:solidFill>
                <a:schemeClr val="dk1"/>
              </a:solidFill>
            </a:endParaRPr>
          </a:p>
          <a:p>
            <a:pPr marL="0" lvl="0" indent="0" algn="l" rtl="0">
              <a:spcBef>
                <a:spcPts val="0"/>
              </a:spcBef>
              <a:spcAft>
                <a:spcPts val="0"/>
              </a:spcAft>
              <a:buNone/>
            </a:pPr>
            <a:r>
              <a:rPr lang="en"/>
              <a:t>Exception:  students over age 18 at a school where more than ½ students are over 18</a:t>
            </a:r>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Shape 120"/>
        <p:cNvGrpSpPr/>
        <p:nvPr/>
      </p:nvGrpSpPr>
      <p:grpSpPr>
        <a:xfrm>
          <a:off x="0" y="0"/>
          <a:ext cx="0" cy="0"/>
          <a:chOff x="0" y="0"/>
          <a:chExt cx="0" cy="0"/>
        </a:xfrm>
      </p:grpSpPr>
      <p:sp>
        <p:nvSpPr>
          <p:cNvPr id="121" name="Google Shape;121;g4ecbf24441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4ecbf24441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Before entitled to hearing if 10 days or more - now 6.  Six days considered long term suspension.</a:t>
            </a:r>
            <a:endParaRPr/>
          </a:p>
          <a:p>
            <a:pPr marL="0" lvl="0" indent="0" algn="l" rtl="0">
              <a:spcBef>
                <a:spcPts val="0"/>
              </a:spcBef>
              <a:spcAft>
                <a:spcPts val="0"/>
              </a:spcAft>
              <a:buNone/>
            </a:pPr>
            <a:r>
              <a:rPr lang="en"/>
              <a:t>Hearing before an impartial hearing officer - DC Office of Administrative Hearings (OAH). Parent has right to appeal any suspension. Request orally or in writing. </a:t>
            </a:r>
            <a:endParaRPr/>
          </a:p>
          <a:p>
            <a:pPr marL="0" lvl="0" indent="0" algn="l" rtl="0">
              <a:spcBef>
                <a:spcPts val="0"/>
              </a:spcBef>
              <a:spcAft>
                <a:spcPts val="0"/>
              </a:spcAft>
              <a:buClr>
                <a:schemeClr val="dk1"/>
              </a:buClr>
              <a:buSzPts val="1100"/>
              <a:buFont typeface="Arial"/>
              <a:buNone/>
            </a:pPr>
            <a:r>
              <a:rPr lang="en">
                <a:solidFill>
                  <a:schemeClr val="dk1"/>
                </a:solidFill>
              </a:rPr>
              <a:t>Student may be removed immediately prior to all aspects of due process being completed if they are contributing to an emergency situation in the school. </a:t>
            </a: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Gen Ed - must prove student creates a serious threat to the school community.</a:t>
            </a: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DCPS requires that the Chancellor provide the written justification.- must prove student creates a serious threat to the school community.</a:t>
            </a: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Exception:  If a student violates the Gun Free Schools Act (requires school to expel a student who brings a firearm to, or possesses a firearm at school for a period of not less than one year.</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9001125" y="4846638"/>
            <a:ext cx="142875" cy="201136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5" name="Rectangle 4"/>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6000" spc="-8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04A193E7-07D8-4B42-8657-1A53FA2E837B}" type="datetime1">
              <a:rPr lang="en-US"/>
              <a:pPr>
                <a:defRPr/>
              </a:pPr>
              <a:t>5/15/19</a:t>
            </a:fld>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000000"/>
                </a:solidFill>
              </a:defRPr>
            </a:lvl1pPr>
          </a:lstStyle>
          <a:p>
            <a:pPr>
              <a:defRPr/>
            </a:pPr>
            <a:fld id="{D4909FE0-ABAE-294A-BA98-5FF22F8E1A0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08E4D2C-F485-B840-B27C-189F47BF42DF}" type="datetime1">
              <a:rPr lang="en-US"/>
              <a:pPr>
                <a:defRPr/>
              </a:pPr>
              <a:t>5/15/19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8E8C28B-D6BA-D941-A313-21F50E147E4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FD6132-D2CB-444B-A1D6-6F7BBF277C56}" type="datetime1">
              <a:rPr lang="en-US"/>
              <a:pPr>
                <a:defRPr/>
              </a:pPr>
              <a:t>5/15/19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D467223-BF1A-6946-B817-9CE00D3F9536}"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2" y="593367"/>
            <a:ext cx="8520601" cy="7636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2" y="1536633"/>
            <a:ext cx="8520601" cy="4555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9" y="6217623"/>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74236248"/>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b="1"/>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1B223EA-8F7A-E64C-B0C6-75B7C1D746D3}" type="datetime1">
              <a:rPr lang="en-US"/>
              <a:pPr>
                <a:defRPr/>
              </a:pPr>
              <a:t>5/15/19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6FF429B-A6C3-8D47-BE5B-D16286B9C5D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6000" b="0" cap="all" spc="-80" baseline="0">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EA150F5-0BB0-0D45-A0AE-983930401DF0}" type="datetime1">
              <a:rPr lang="en-US"/>
              <a:pPr>
                <a:defRPr/>
              </a:pPr>
              <a:t>5/15/19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F50B994-130A-1B45-976C-3E064857472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b="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b="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289F30A6-16BC-F147-86ED-1DA06074CC55}" type="datetime1">
              <a:rPr lang="en-US"/>
              <a:pPr>
                <a:defRPr/>
              </a:pPr>
              <a:t>5/15/19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B304A2-907B-B14E-B421-4617E48888E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1"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b="1"/>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1"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b="1"/>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035B3532-58D3-3546-85BE-8ECFF740F06D}" type="datetime1">
              <a:rPr lang="en-US"/>
              <a:pPr>
                <a:defRPr/>
              </a:pPr>
              <a:t>5/15/19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B2EC0CE-0B0D-544E-BD48-B3CEA69AD334}"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5B23B14-43A3-0343-A410-76C0AD166885}" type="datetime1">
              <a:rPr lang="en-US"/>
              <a:pPr>
                <a:defRPr/>
              </a:pPr>
              <a:t>5/15/19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9728856-125D-DF4F-A901-537761B0756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AC91365-37CC-3847-B5EF-A188B97E8304}" type="datetime1">
              <a:rPr lang="en-US"/>
              <a:pPr>
                <a:defRPr/>
              </a:pPr>
              <a:t>5/15/19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EE05843-4201-624C-B423-D9BD69B5593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b="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85138B94-8F3E-D248-895E-FCAB5287D9C8}" type="datetime1">
              <a:rPr lang="en-US"/>
              <a:pPr>
                <a:defRPr/>
              </a:pPr>
              <a:t>5/15/19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01548FB-B7DF-3A48-9710-0EB49300D1C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a:xfrm>
            <a:off x="9001125" y="4846638"/>
            <a:ext cx="142875" cy="20113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6" name="Rectangle 5"/>
          <p:cNvSpPr/>
          <p:nvPr/>
        </p:nvSpPr>
        <p:spPr>
          <a:xfrm>
            <a:off x="9001125" y="0"/>
            <a:ext cx="142875" cy="484663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Title 7"/>
          <p:cNvSpPr>
            <a:spLocks noGrp="1"/>
          </p:cNvSpPr>
          <p:nvPr>
            <p:ph type="title"/>
          </p:nvPr>
        </p:nvSpPr>
        <p:spPr>
          <a:xfrm>
            <a:off x="457200" y="4953000"/>
            <a:ext cx="8153400" cy="762000"/>
          </a:xfrm>
        </p:spPr>
        <p:txBody>
          <a:bodyPr anchor="t"/>
          <a:lstStyle>
            <a:lvl1pPr>
              <a:defRPr sz="3200"/>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a:lvl1pPr>
          </a:lstStyle>
          <a:p>
            <a:pPr>
              <a:defRPr/>
            </a:pPr>
            <a:fld id="{25734F10-86C4-AD40-87CE-A1421F4FF066}" type="datetime1">
              <a:rPr lang="en-US"/>
              <a:pPr>
                <a:defRPr/>
              </a:pPr>
              <a:t>5/15/19</a:t>
            </a:fld>
            <a:endParaRPr lang="en-US"/>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solidFill>
                  <a:srgbClr val="000000"/>
                </a:solidFill>
              </a:defRPr>
            </a:lvl1pPr>
          </a:lstStyle>
          <a:p>
            <a:pPr>
              <a:defRPr/>
            </a:pPr>
            <a:fld id="{A92E43D7-5885-5B44-B2AE-E3185CA284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5791200" cy="1371600"/>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1027" name="Text Placeholder 2"/>
          <p:cNvSpPr>
            <a:spLocks noGrp="1"/>
          </p:cNvSpPr>
          <p:nvPr>
            <p:ph type="body" idx="1"/>
          </p:nvPr>
        </p:nvSpPr>
        <p:spPr bwMode="auto">
          <a:xfrm>
            <a:off x="457200" y="1752600"/>
            <a:ext cx="76200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172200"/>
            <a:ext cx="3429000" cy="304800"/>
          </a:xfrm>
          <a:prstGeom prst="rect">
            <a:avLst/>
          </a:prstGeom>
        </p:spPr>
        <p:txBody>
          <a:bodyPr vert="horz" lIns="91440" tIns="45720" rIns="91440" bIns="0" rtlCol="0" anchor="b"/>
          <a:lstStyle>
            <a:lvl1pPr algn="l" fontAlgn="auto">
              <a:spcBef>
                <a:spcPts val="0"/>
              </a:spcBef>
              <a:spcAft>
                <a:spcPts val="0"/>
              </a:spcAft>
              <a:defRPr sz="1000">
                <a:solidFill>
                  <a:srgbClr val="000000"/>
                </a:solidFill>
                <a:latin typeface="+mn-lt"/>
                <a:ea typeface="+mn-ea"/>
                <a:cs typeface="+mn-cs"/>
              </a:defRPr>
            </a:lvl1pPr>
          </a:lstStyle>
          <a:p>
            <a:pPr>
              <a:defRPr/>
            </a:pPr>
            <a:fld id="{5DEC4CFC-EF03-9F4F-B242-2384C22CCCD1}" type="datetime1">
              <a:rPr lang="en-US"/>
              <a:pPr>
                <a:defRPr/>
              </a:pPr>
              <a:t>5/15/19</a:t>
            </a:fld>
            <a:endParaRPr lang="en-US" dirty="0"/>
          </a:p>
        </p:txBody>
      </p:sp>
      <p:sp>
        <p:nvSpPr>
          <p:cNvPr id="5" name="Footer Placeholder 4"/>
          <p:cNvSpPr>
            <a:spLocks noGrp="1"/>
          </p:cNvSpPr>
          <p:nvPr>
            <p:ph type="ftr" sz="quarter" idx="3"/>
          </p:nvPr>
        </p:nvSpPr>
        <p:spPr>
          <a:xfrm>
            <a:off x="457200" y="6492875"/>
            <a:ext cx="3429000" cy="284163"/>
          </a:xfrm>
          <a:prstGeom prst="rect">
            <a:avLst/>
          </a:prstGeom>
        </p:spPr>
        <p:txBody>
          <a:bodyPr vert="horz" lIns="91440" tIns="45720" rIns="91440" bIns="45720" rtlCol="0" anchor="t"/>
          <a:lstStyle>
            <a:lvl1pPr algn="l" fontAlgn="auto">
              <a:spcBef>
                <a:spcPts val="0"/>
              </a:spcBef>
              <a:spcAft>
                <a:spcPts val="0"/>
              </a:spcAft>
              <a:defRPr sz="1000">
                <a:solidFill>
                  <a:srgbClr val="000000"/>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rot="16200000">
            <a:off x="8227219" y="5885656"/>
            <a:ext cx="1316038" cy="365125"/>
          </a:xfrm>
          <a:prstGeom prst="rect">
            <a:avLst/>
          </a:prstGeom>
        </p:spPr>
        <p:txBody>
          <a:bodyPr vert="horz" lIns="91440" tIns="45720" rIns="91440" bIns="45720" rtlCol="0" anchor="ctr"/>
          <a:lstStyle>
            <a:lvl1pPr algn="l" fontAlgn="auto">
              <a:spcBef>
                <a:spcPts val="0"/>
              </a:spcBef>
              <a:spcAft>
                <a:spcPts val="0"/>
              </a:spcAft>
              <a:defRPr sz="2400" b="1">
                <a:solidFill>
                  <a:srgbClr val="3C5184"/>
                </a:solidFill>
                <a:latin typeface="+mn-lt"/>
                <a:ea typeface="+mn-ea"/>
                <a:cs typeface="+mn-cs"/>
              </a:defRPr>
            </a:lvl1pPr>
          </a:lstStyle>
          <a:p>
            <a:pPr>
              <a:defRPr/>
            </a:pPr>
            <a:fld id="{BBB59087-4006-3846-AF64-CD2A53A1DB4F}" type="slidenum">
              <a:rPr lang="en-US"/>
              <a:pPr>
                <a:defRPr/>
              </a:pPr>
              <a:t>‹#›</a:t>
            </a:fld>
            <a:endParaRPr lang="en-US" dirty="0"/>
          </a:p>
        </p:txBody>
      </p:sp>
      <p:sp>
        <p:nvSpPr>
          <p:cNvPr id="7" name="Rectangle 6"/>
          <p:cNvSpPr/>
          <p:nvPr/>
        </p:nvSpPr>
        <p:spPr>
          <a:xfrm>
            <a:off x="9001125" y="0"/>
            <a:ext cx="142875" cy="137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8" name="Rectangle 7"/>
          <p:cNvSpPr/>
          <p:nvPr/>
        </p:nvSpPr>
        <p:spPr>
          <a:xfrm>
            <a:off x="9001125" y="1371600"/>
            <a:ext cx="142875"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Tree>
  </p:cSld>
  <p:clrMap bg1="lt1" tx1="dk1" bg2="lt2" tx2="dk2" accent1="accent1" accent2="accent2" accent3="accent3" accent4="accent4" accent5="accent5" accent6="accent6" hlink="hlink" folHlink="folHlink"/>
  <p:sldLayoutIdLst>
    <p:sldLayoutId id="2147483864" r:id="rId1"/>
    <p:sldLayoutId id="2147483855" r:id="rId2"/>
    <p:sldLayoutId id="2147483856" r:id="rId3"/>
    <p:sldLayoutId id="2147483857" r:id="rId4"/>
    <p:sldLayoutId id="2147483858" r:id="rId5"/>
    <p:sldLayoutId id="2147483859" r:id="rId6"/>
    <p:sldLayoutId id="2147483860" r:id="rId7"/>
    <p:sldLayoutId id="2147483861" r:id="rId8"/>
    <p:sldLayoutId id="2147483865" r:id="rId9"/>
    <p:sldLayoutId id="2147483862" r:id="rId10"/>
    <p:sldLayoutId id="2147483863" r:id="rId11"/>
    <p:sldLayoutId id="2147483866"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3600" kern="1200" cap="all" spc="-60">
          <a:solidFill>
            <a:schemeClr val="tx2"/>
          </a:solidFill>
          <a:latin typeface="+mj-lt"/>
          <a:ea typeface="ＭＳ Ｐゴシック" pitchFamily="4" charset="-128"/>
          <a:cs typeface="ＭＳ Ｐゴシック" pitchFamily="4" charset="-128"/>
        </a:defRPr>
      </a:lvl1pPr>
      <a:lvl2pPr algn="l" rtl="0" eaLnBrk="0" fontAlgn="base" hangingPunct="0">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2pPr>
      <a:lvl3pPr algn="l" rtl="0" eaLnBrk="0" fontAlgn="base" hangingPunct="0">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3pPr>
      <a:lvl4pPr algn="l" rtl="0" eaLnBrk="0" fontAlgn="base" hangingPunct="0">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4pPr>
      <a:lvl5pPr algn="l" rtl="0" eaLnBrk="0" fontAlgn="base" hangingPunct="0">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5pPr>
      <a:lvl6pPr marL="457200" algn="l" rtl="0" fontAlgn="base">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6pPr>
      <a:lvl7pPr marL="914400" algn="l" rtl="0" fontAlgn="base">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7pPr>
      <a:lvl8pPr marL="1371600" algn="l" rtl="0" fontAlgn="base">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8pPr>
      <a:lvl9pPr marL="1828800" algn="l" rtl="0" fontAlgn="base">
        <a:spcBef>
          <a:spcPct val="0"/>
        </a:spcBef>
        <a:spcAft>
          <a:spcPct val="0"/>
        </a:spcAft>
        <a:defRPr sz="3600">
          <a:solidFill>
            <a:schemeClr val="tx2"/>
          </a:solidFill>
          <a:latin typeface="Arial" pitchFamily="4" charset="0"/>
          <a:ea typeface="ＭＳ Ｐゴシック" pitchFamily="4" charset="-128"/>
          <a:cs typeface="ＭＳ Ｐゴシック" pitchFamily="4" charset="-128"/>
        </a:defRPr>
      </a:lvl9pPr>
    </p:titleStyle>
    <p:bodyStyle>
      <a:lvl1pPr marL="342900" indent="-342900" algn="l" rtl="0" eaLnBrk="0" fontAlgn="base" hangingPunct="0">
        <a:spcBef>
          <a:spcPct val="20000"/>
        </a:spcBef>
        <a:spcAft>
          <a:spcPts val="600"/>
        </a:spcAft>
        <a:buFont typeface="Arial" pitchFamily="4" charset="0"/>
        <a:defRPr sz="2000" b="1" kern="1200">
          <a:solidFill>
            <a:schemeClr val="tx1"/>
          </a:solidFill>
          <a:latin typeface="+mn-lt"/>
          <a:ea typeface="ＭＳ Ｐゴシック" pitchFamily="4" charset="-128"/>
          <a:cs typeface="ＭＳ Ｐゴシック" pitchFamily="4" charset="-128"/>
        </a:defRPr>
      </a:lvl1pPr>
      <a:lvl2pPr marL="457200" indent="-182563" algn="l" rtl="0" eaLnBrk="0" fontAlgn="base" hangingPunct="0">
        <a:spcBef>
          <a:spcPct val="20000"/>
        </a:spcBef>
        <a:spcAft>
          <a:spcPct val="0"/>
        </a:spcAft>
        <a:buClr>
          <a:schemeClr val="tx2"/>
        </a:buClr>
        <a:buFont typeface="Arial" pitchFamily="4" charset="0"/>
        <a:buChar char="•"/>
        <a:defRPr sz="2000" kern="1200">
          <a:solidFill>
            <a:schemeClr val="tx1"/>
          </a:solidFill>
          <a:latin typeface="+mn-lt"/>
          <a:ea typeface="ＭＳ Ｐゴシック" pitchFamily="4" charset="-128"/>
          <a:cs typeface="+mn-cs"/>
        </a:defRPr>
      </a:lvl2pPr>
      <a:lvl3pPr marL="1143000" indent="-228600" algn="l" rtl="0" eaLnBrk="0" fontAlgn="base" hangingPunct="0">
        <a:spcBef>
          <a:spcPct val="20000"/>
        </a:spcBef>
        <a:spcAft>
          <a:spcPct val="0"/>
        </a:spcAft>
        <a:buClr>
          <a:schemeClr val="tx2"/>
        </a:buClr>
        <a:buFont typeface="Arial" pitchFamily="4" charset="0"/>
        <a:buChar char="•"/>
        <a:defRPr kern="1200">
          <a:solidFill>
            <a:schemeClr val="tx1"/>
          </a:solidFill>
          <a:latin typeface="+mn-lt"/>
          <a:ea typeface="ＭＳ Ｐゴシック" pitchFamily="4" charset="-128"/>
          <a:cs typeface="+mn-cs"/>
        </a:defRPr>
      </a:lvl3pPr>
      <a:lvl4pPr marL="1600200" indent="-228600" algn="l" rtl="0" eaLnBrk="0" fontAlgn="base" hangingPunct="0">
        <a:spcBef>
          <a:spcPct val="20000"/>
        </a:spcBef>
        <a:spcAft>
          <a:spcPct val="0"/>
        </a:spcAft>
        <a:buClr>
          <a:schemeClr val="tx2"/>
        </a:buClr>
        <a:buFont typeface="Arial" pitchFamily="4" charset="0"/>
        <a:buChar char="•"/>
        <a:defRPr kern="1200">
          <a:solidFill>
            <a:schemeClr val="tx1"/>
          </a:solidFill>
          <a:latin typeface="+mn-lt"/>
          <a:ea typeface="ＭＳ Ｐゴシック" pitchFamily="4" charset="-128"/>
          <a:cs typeface="+mn-cs"/>
        </a:defRPr>
      </a:lvl4pPr>
      <a:lvl5pPr marL="2057400" indent="-228600" algn="l" rtl="0" eaLnBrk="0" fontAlgn="base" hangingPunct="0">
        <a:spcBef>
          <a:spcPct val="20000"/>
        </a:spcBef>
        <a:spcAft>
          <a:spcPct val="0"/>
        </a:spcAft>
        <a:buClr>
          <a:schemeClr val="tx2"/>
        </a:buClr>
        <a:buFont typeface="Arial" pitchFamily="4" charset="0"/>
        <a:buChar char="•"/>
        <a:defRPr kern="1200">
          <a:solidFill>
            <a:schemeClr val="tx1"/>
          </a:solidFill>
          <a:latin typeface="+mn-lt"/>
          <a:ea typeface="ＭＳ Ｐゴシック" pitchFamily="4" charset="-128"/>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join.me/AJEparents" TargetMode="External"/><Relationship Id="rId4" Type="http://schemas.openxmlformats.org/officeDocument/2006/relationships/hyperlink" Target="tel:(202)%20602-1295" TargetMode="External"/><Relationship Id="rId5" Type="http://schemas.openxmlformats.org/officeDocument/2006/relationships/hyperlink" Target="mailto:information@aje-dc.org" TargetMode="External"/><Relationship Id="rId6"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png"/><Relationship Id="rId5" Type="http://schemas.openxmlformats.org/officeDocument/2006/relationships/image" Target="../media/image8.jpeg"/><Relationship Id="rId6" Type="http://schemas.openxmlformats.org/officeDocument/2006/relationships/image" Target="../media/image9.jpeg"/><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4" Type="http://schemas.openxmlformats.org/officeDocument/2006/relationships/image" Target="../media/image11.png"/><Relationship Id="rId5" Type="http://schemas.openxmlformats.org/officeDocument/2006/relationships/image" Target="../media/image12.jpeg"/><Relationship Id="rId6" Type="http://schemas.openxmlformats.org/officeDocument/2006/relationships/image" Target="../media/image13.jpeg"/><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1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5.jpeg"/><Relationship Id="rId3" Type="http://schemas.openxmlformats.org/officeDocument/2006/relationships/hyperlink" Target="http://www.aje-dc.or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533400"/>
            <a:ext cx="8077200" cy="4648200"/>
          </a:xfrm>
        </p:spPr>
        <p:txBody>
          <a:bodyPr/>
          <a:lstStyle/>
          <a:p>
            <a:r>
              <a:rPr lang="en-US" sz="3600" dirty="0" smtClean="0"/>
              <a:t>SCHOOL DISCIPLINE: What parents need to know </a:t>
            </a:r>
            <a:br>
              <a:rPr lang="en-US" sz="3600" dirty="0" smtClean="0"/>
            </a:br>
            <a:r>
              <a:rPr lang="en-US" sz="3600" dirty="0" smtClean="0"/>
              <a:t/>
            </a:r>
            <a:br>
              <a:rPr lang="en-US" sz="3600" dirty="0" smtClean="0"/>
            </a:br>
            <a:r>
              <a:rPr lang="en-US" sz="2800" dirty="0" smtClean="0"/>
              <a:t>Guest:  Barrie </a:t>
            </a:r>
            <a:r>
              <a:rPr lang="en-US" sz="2800" dirty="0" err="1" smtClean="0"/>
              <a:t>lynn</a:t>
            </a:r>
            <a:r>
              <a:rPr lang="en-US" sz="2800" dirty="0" smtClean="0"/>
              <a:t> </a:t>
            </a:r>
            <a:r>
              <a:rPr lang="en-US" sz="2800" dirty="0" err="1" smtClean="0"/>
              <a:t>tapia</a:t>
            </a:r>
            <a:r>
              <a:rPr lang="en-US" sz="2800" dirty="0" smtClean="0"/>
              <a:t>, special education attorney</a:t>
            </a:r>
            <a:br>
              <a:rPr lang="en-US" sz="2800" dirty="0" smtClean="0"/>
            </a:br>
            <a:r>
              <a:rPr lang="en-US" sz="3600" dirty="0" smtClean="0"/>
              <a:t/>
            </a:r>
            <a:br>
              <a:rPr lang="en-US" sz="3600" dirty="0" smtClean="0"/>
            </a:br>
            <a:r>
              <a:rPr lang="en-US" sz="3600" dirty="0" smtClean="0"/>
              <a:t> </a:t>
            </a:r>
            <a:endParaRPr lang="en-US" sz="3600" dirty="0"/>
          </a:p>
        </p:txBody>
      </p:sp>
      <p:sp>
        <p:nvSpPr>
          <p:cNvPr id="7" name="Shape 170"/>
          <p:cNvSpPr txBox="1">
            <a:spLocks noGrp="1"/>
          </p:cNvSpPr>
          <p:nvPr>
            <p:ph type="subTitle" idx="1"/>
          </p:nvPr>
        </p:nvSpPr>
        <p:spPr>
          <a:xfrm>
            <a:off x="1752600" y="5486400"/>
            <a:ext cx="6907213" cy="1111250"/>
          </a:xfrm>
        </p:spPr>
        <p:txBody>
          <a:bodyPr lIns="91425" tIns="45700" rIns="91425" bIns="45700" rtlCol="0">
            <a:noAutofit/>
          </a:bodyPr>
          <a:lstStyle/>
          <a:p>
            <a:pPr eaLnBrk="1" fontAlgn="auto" hangingPunct="1">
              <a:spcBef>
                <a:spcPts val="0"/>
              </a:spcBef>
              <a:spcAft>
                <a:spcPts val="0"/>
              </a:spcAft>
              <a:buClr>
                <a:schemeClr val="accent1"/>
              </a:buClr>
              <a:buSzPct val="25000"/>
              <a:buFont typeface="Noto Sans Symbols"/>
              <a:buNone/>
              <a:defRPr/>
            </a:pPr>
            <a:endParaRPr lang="en-US" sz="1600" b="1" cap="none" dirty="0" smtClean="0">
              <a:solidFill>
                <a:srgbClr val="002060"/>
              </a:solidFill>
              <a:ea typeface="Questrial"/>
              <a:cs typeface="Questrial"/>
              <a:sym typeface="Questrial"/>
            </a:endParaRPr>
          </a:p>
          <a:p>
            <a:pPr eaLnBrk="1" fontAlgn="auto" hangingPunct="1">
              <a:spcBef>
                <a:spcPts val="0"/>
              </a:spcBef>
              <a:spcAft>
                <a:spcPts val="0"/>
              </a:spcAft>
              <a:buClr>
                <a:schemeClr val="accent1"/>
              </a:buClr>
              <a:buSzPct val="25000"/>
              <a:buFont typeface="Noto Sans Symbols"/>
              <a:buNone/>
              <a:defRPr/>
            </a:pPr>
            <a:r>
              <a:rPr lang="en-US" sz="1600" b="1" cap="none" dirty="0" smtClean="0">
                <a:solidFill>
                  <a:srgbClr val="002060"/>
                </a:solidFill>
                <a:ea typeface="Questrial"/>
                <a:cs typeface="Questrial"/>
                <a:sym typeface="Questrial"/>
              </a:rPr>
              <a:t>Advocates </a:t>
            </a:r>
            <a:r>
              <a:rPr lang="en-US" sz="1600" b="1" cap="none" dirty="0">
                <a:solidFill>
                  <a:srgbClr val="002060"/>
                </a:solidFill>
                <a:ea typeface="Questrial"/>
                <a:cs typeface="Questrial"/>
                <a:sym typeface="Questrial"/>
              </a:rPr>
              <a:t>for Justice and Education, Inc</a:t>
            </a:r>
            <a:r>
              <a:rPr lang="en-US" sz="1600" b="1" cap="none" dirty="0" smtClean="0">
                <a:solidFill>
                  <a:srgbClr val="002060"/>
                </a:solidFill>
                <a:ea typeface="Questrial"/>
                <a:cs typeface="Questrial"/>
                <a:sym typeface="Questrial"/>
              </a:rPr>
              <a:t>.</a:t>
            </a:r>
            <a:endParaRPr lang="en-US" sz="1400" i="1" cap="none" dirty="0" smtClean="0">
              <a:solidFill>
                <a:srgbClr val="002060"/>
              </a:solidFill>
              <a:ea typeface="Questrial"/>
              <a:cs typeface="Questrial"/>
              <a:sym typeface="Questrial"/>
            </a:endParaRPr>
          </a:p>
          <a:p>
            <a:pPr eaLnBrk="1" fontAlgn="auto" hangingPunct="1">
              <a:spcBef>
                <a:spcPts val="0"/>
              </a:spcBef>
              <a:spcAft>
                <a:spcPts val="0"/>
              </a:spcAft>
              <a:buClr>
                <a:schemeClr val="accent1"/>
              </a:buClr>
              <a:buSzPct val="25000"/>
              <a:buFont typeface="Noto Sans Symbols"/>
              <a:buNone/>
              <a:defRPr/>
            </a:pPr>
            <a:r>
              <a:rPr lang="en-US" sz="1400" i="1" cap="none" dirty="0" smtClean="0">
                <a:solidFill>
                  <a:srgbClr val="002060"/>
                </a:solidFill>
                <a:ea typeface="Questrial"/>
                <a:cs typeface="Questrial"/>
                <a:sym typeface="Questrial"/>
              </a:rPr>
              <a:t>The </a:t>
            </a:r>
            <a:r>
              <a:rPr lang="en-US" sz="1400" i="1" cap="none" dirty="0">
                <a:solidFill>
                  <a:srgbClr val="002060"/>
                </a:solidFill>
                <a:ea typeface="Questrial"/>
                <a:cs typeface="Questrial"/>
                <a:sym typeface="Questrial"/>
              </a:rPr>
              <a:t>Parent Training and Information Center for the </a:t>
            </a:r>
            <a:r>
              <a:rPr lang="en-US" sz="1400" i="1" cap="none" dirty="0" smtClean="0">
                <a:solidFill>
                  <a:srgbClr val="002060"/>
                </a:solidFill>
                <a:ea typeface="Questrial"/>
                <a:cs typeface="Questrial"/>
                <a:sym typeface="Questrial"/>
              </a:rPr>
              <a:t>District </a:t>
            </a:r>
            <a:r>
              <a:rPr lang="en-US" sz="1400" i="1" cap="none" dirty="0">
                <a:solidFill>
                  <a:srgbClr val="002060"/>
                </a:solidFill>
                <a:ea typeface="Questrial"/>
                <a:cs typeface="Questrial"/>
                <a:sym typeface="Questrial"/>
              </a:rPr>
              <a:t>of Columbia</a:t>
            </a:r>
          </a:p>
        </p:txBody>
      </p:sp>
      <p:pic>
        <p:nvPicPr>
          <p:cNvPr id="8" name="Shape 171"/>
          <p:cNvPicPr preferRelativeResize="0"/>
          <p:nvPr/>
        </p:nvPicPr>
        <p:blipFill rotWithShape="1">
          <a:blip r:embed="rId3">
            <a:alphaModFix/>
            <a:duotone>
              <a:schemeClr val="bg2">
                <a:shade val="45000"/>
                <a:satMod val="135000"/>
              </a:schemeClr>
              <a:prstClr val="white"/>
            </a:duotone>
          </a:blip>
          <a:srcRect/>
          <a:stretch/>
        </p:blipFill>
        <p:spPr>
          <a:xfrm>
            <a:off x="533401" y="5486400"/>
            <a:ext cx="914400" cy="1041400"/>
          </a:xfrm>
          <a:prstGeom prst="rect">
            <a:avLst/>
          </a:prstGeom>
          <a:noFill/>
          <a:ln>
            <a:noFill/>
          </a:ln>
        </p:spPr>
      </p:pic>
      <p:sp>
        <p:nvSpPr>
          <p:cNvPr id="5" name="Rectangle 4"/>
          <p:cNvSpPr/>
          <p:nvPr/>
        </p:nvSpPr>
        <p:spPr>
          <a:xfrm>
            <a:off x="-533400" y="-1524000"/>
            <a:ext cx="4572000" cy="646331"/>
          </a:xfrm>
          <a:prstGeom prst="rect">
            <a:avLst/>
          </a:prstGeom>
        </p:spPr>
        <p:txBody>
          <a:bodyPr>
            <a:spAutoFit/>
          </a:bodyPr>
          <a:lstStyle/>
          <a:p>
            <a:r>
              <a:rPr lang="en-US" dirty="0" smtClean="0"/>
              <a:t>SCHOOL DISCIPLINE: What parents need to know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8305800" cy="4419600"/>
          </a:xfrm>
        </p:spPr>
        <p:txBody>
          <a:bodyPr wrap="square" numCol="1" anchorCtr="0" compatLnSpc="1">
            <a:prstTxWarp prst="textNoShape">
              <a:avLst/>
            </a:prstTxWarp>
            <a:normAutofit fontScale="90000"/>
          </a:bodyPr>
          <a:lstStyle/>
          <a:p>
            <a:pPr algn="ctr" eaLnBrk="1" hangingPunct="1">
              <a:spcAft>
                <a:spcPts val="600"/>
              </a:spcAft>
              <a:defRPr/>
            </a:pPr>
            <a:r>
              <a:rPr lang="en-US" sz="1800" cap="none" dirty="0" smtClean="0"/>
              <a:t/>
            </a:r>
            <a:br>
              <a:rPr lang="en-US" sz="1800" cap="none" dirty="0" smtClean="0"/>
            </a:br>
            <a:r>
              <a:rPr lang="en-US" sz="1800" cap="none" dirty="0" smtClean="0"/>
              <a:t/>
            </a:r>
            <a:br>
              <a:rPr lang="en-US" sz="1800" cap="none" dirty="0" smtClean="0"/>
            </a:br>
            <a:r>
              <a:rPr lang="en-US" sz="1800" cap="none" dirty="0" smtClean="0"/>
              <a:t>Join the webinar at: </a:t>
            </a:r>
            <a:r>
              <a:rPr lang="en-US" sz="1800" cap="none" dirty="0" smtClean="0">
                <a:hlinkClick r:id="rId3"/>
              </a:rPr>
              <a:t>https://join.Me/ajeparents</a:t>
            </a:r>
            <a:r>
              <a:rPr lang="en-US" sz="1800" cap="none" dirty="0" smtClean="0"/>
              <a:t> </a:t>
            </a:r>
            <a:br>
              <a:rPr lang="en-US" sz="1800" cap="none" dirty="0" smtClean="0"/>
            </a:br>
            <a:r>
              <a:rPr lang="en-US" sz="1800" cap="none" dirty="0" smtClean="0"/>
              <a:t>or join via conference call: </a:t>
            </a:r>
            <a:r>
              <a:rPr lang="en-US" sz="1800" b="1" cap="none" dirty="0" smtClean="0">
                <a:hlinkClick r:id="rId4"/>
              </a:rPr>
              <a:t>+1.202.602.1295</a:t>
            </a:r>
            <a:r>
              <a:rPr lang="en-US" sz="1800" cap="none" dirty="0" smtClean="0"/>
              <a:t> access code:</a:t>
            </a:r>
            <a:r>
              <a:rPr lang="en-US" sz="1800" b="1" cap="none" dirty="0" smtClean="0"/>
              <a:t>399-428-506#</a:t>
            </a:r>
            <a:r>
              <a:rPr lang="en-US" sz="1800" cap="none" dirty="0" smtClean="0"/>
              <a:t> </a:t>
            </a:r>
            <a:br>
              <a:rPr lang="en-US" sz="1800" cap="none" dirty="0" smtClean="0"/>
            </a:br>
            <a:r>
              <a:rPr lang="en-US" sz="1800" cap="none" dirty="0" smtClean="0"/>
              <a:t>questions? Email </a:t>
            </a:r>
            <a:r>
              <a:rPr lang="en-US" sz="1800" cap="none" dirty="0" smtClean="0">
                <a:hlinkClick r:id="rId5"/>
              </a:rPr>
              <a:t>information@aje-dc.Org</a:t>
            </a:r>
            <a:r>
              <a:rPr lang="en-US" sz="1800" cap="none" dirty="0" smtClean="0"/>
              <a:t> </a:t>
            </a:r>
            <a:br>
              <a:rPr lang="en-US" sz="1800" cap="none" dirty="0" smtClean="0"/>
            </a:br>
            <a:r>
              <a:rPr lang="en-US" sz="1800" cap="none" dirty="0" smtClean="0">
                <a:solidFill>
                  <a:schemeClr val="bg2"/>
                </a:solidFill>
              </a:rPr>
              <a:t/>
            </a:r>
            <a:br>
              <a:rPr lang="en-US" sz="1800" cap="none" dirty="0" smtClean="0">
                <a:solidFill>
                  <a:schemeClr val="bg2"/>
                </a:solidFill>
              </a:rPr>
            </a:br>
            <a:r>
              <a:rPr lang="en-US" sz="1800" cap="none" dirty="0" smtClean="0">
                <a:solidFill>
                  <a:schemeClr val="bg2"/>
                </a:solidFill>
              </a:rPr>
              <a:t/>
            </a:r>
            <a:br>
              <a:rPr lang="en-US" sz="1800" cap="none" dirty="0" smtClean="0">
                <a:solidFill>
                  <a:schemeClr val="bg2"/>
                </a:solidFill>
              </a:rPr>
            </a:br>
            <a:r>
              <a:rPr lang="en-US" sz="2400" b="1" cap="none" dirty="0" smtClean="0">
                <a:solidFill>
                  <a:srgbClr val="C00000"/>
                </a:solidFill>
              </a:rPr>
              <a:t>AJE Special Education Thursdays</a:t>
            </a:r>
            <a:r>
              <a:rPr lang="en-US" sz="1800" b="1" cap="none" dirty="0" smtClean="0">
                <a:solidFill>
                  <a:srgbClr val="C00000"/>
                </a:solidFill>
              </a:rPr>
              <a:t>: </a:t>
            </a:r>
            <a:r>
              <a:rPr lang="en-US" sz="1800" cap="none" dirty="0" smtClean="0">
                <a:solidFill>
                  <a:srgbClr val="C00000"/>
                </a:solidFill>
              </a:rPr>
              <a:t/>
            </a:r>
            <a:br>
              <a:rPr lang="en-US" sz="1800" cap="none" dirty="0" smtClean="0">
                <a:solidFill>
                  <a:srgbClr val="C00000"/>
                </a:solidFill>
              </a:rPr>
            </a:br>
            <a:r>
              <a:rPr lang="en-US" sz="1800" b="1" i="1" cap="none" dirty="0" smtClean="0">
                <a:solidFill>
                  <a:srgbClr val="C00000"/>
                </a:solidFill>
              </a:rPr>
              <a:t>offering a better understanding of DC special education in a "bite-size" format</a:t>
            </a:r>
            <a:r>
              <a:rPr lang="en-US" sz="1800" cap="none" dirty="0" smtClean="0">
                <a:solidFill>
                  <a:srgbClr val="C00000"/>
                </a:solidFill>
              </a:rPr>
              <a:t/>
            </a:r>
            <a:br>
              <a:rPr lang="en-US" sz="1800" cap="none" dirty="0" smtClean="0">
                <a:solidFill>
                  <a:srgbClr val="C00000"/>
                </a:solidFill>
              </a:rPr>
            </a:br>
            <a:r>
              <a:rPr lang="en-US" sz="1800" cap="none" dirty="0" smtClean="0">
                <a:solidFill>
                  <a:srgbClr val="C00000"/>
                </a:solidFill>
              </a:rPr>
              <a:t/>
            </a:r>
            <a:br>
              <a:rPr lang="en-US" sz="1800" cap="none" dirty="0" smtClean="0">
                <a:solidFill>
                  <a:srgbClr val="C00000"/>
                </a:solidFill>
              </a:rPr>
            </a:br>
            <a:r>
              <a:rPr lang="en-US" sz="1800" cap="none" dirty="0" smtClean="0">
                <a:solidFill>
                  <a:schemeClr val="bg2"/>
                </a:solidFill>
              </a:rPr>
              <a:t>These 30-minute sessions, available online, give parents and professionals: information, education and a better understanding of DC special education issues in a "bite-size" format. Special Education Thursdays are provided FREE for parents and professionals to answer your questions about special education in DC, where to go for help, and to learn how to advocate for a child with a disability or learning need.</a:t>
            </a:r>
            <a:r>
              <a:rPr lang="en-US" sz="3600" cap="none" dirty="0" smtClean="0"/>
              <a:t/>
            </a:r>
            <a:br>
              <a:rPr lang="en-US" sz="3600" cap="none" dirty="0" smtClean="0"/>
            </a:br>
            <a:endParaRPr lang="en-US" sz="3600" cap="none" dirty="0" smtClean="0"/>
          </a:p>
        </p:txBody>
      </p:sp>
      <p:sp>
        <p:nvSpPr>
          <p:cNvPr id="7" name="Shape 170"/>
          <p:cNvSpPr txBox="1">
            <a:spLocks noGrp="1"/>
          </p:cNvSpPr>
          <p:nvPr>
            <p:ph type="subTitle" idx="1"/>
          </p:nvPr>
        </p:nvSpPr>
        <p:spPr>
          <a:xfrm>
            <a:off x="1752600" y="5486400"/>
            <a:ext cx="6907213" cy="1111250"/>
          </a:xfrm>
        </p:spPr>
        <p:txBody>
          <a:bodyPr lIns="91425" tIns="45700" rIns="91425" bIns="45700" rtlCol="0">
            <a:noAutofit/>
          </a:bodyPr>
          <a:lstStyle/>
          <a:p>
            <a:pPr eaLnBrk="1" fontAlgn="auto" hangingPunct="1">
              <a:spcBef>
                <a:spcPts val="0"/>
              </a:spcBef>
              <a:spcAft>
                <a:spcPts val="0"/>
              </a:spcAft>
              <a:buClr>
                <a:schemeClr val="accent1"/>
              </a:buClr>
              <a:buSzPct val="25000"/>
              <a:buFont typeface="Noto Sans Symbols"/>
              <a:buNone/>
              <a:defRPr/>
            </a:pPr>
            <a:endParaRPr lang="en-US" sz="1600" b="1" cap="none" dirty="0" smtClean="0">
              <a:solidFill>
                <a:srgbClr val="002060"/>
              </a:solidFill>
              <a:ea typeface="Questrial"/>
              <a:cs typeface="Questrial"/>
              <a:sym typeface="Questrial"/>
            </a:endParaRPr>
          </a:p>
          <a:p>
            <a:pPr eaLnBrk="1" fontAlgn="auto" hangingPunct="1">
              <a:spcBef>
                <a:spcPts val="0"/>
              </a:spcBef>
              <a:spcAft>
                <a:spcPts val="0"/>
              </a:spcAft>
              <a:buClr>
                <a:schemeClr val="accent1"/>
              </a:buClr>
              <a:buSzPct val="25000"/>
              <a:buFont typeface="Noto Sans Symbols"/>
              <a:buNone/>
              <a:defRPr/>
            </a:pPr>
            <a:r>
              <a:rPr lang="en-US" sz="1600" b="1" cap="none" dirty="0" smtClean="0">
                <a:solidFill>
                  <a:srgbClr val="002060"/>
                </a:solidFill>
                <a:ea typeface="Questrial"/>
                <a:cs typeface="Questrial"/>
                <a:sym typeface="Questrial"/>
              </a:rPr>
              <a:t>Advocates </a:t>
            </a:r>
            <a:r>
              <a:rPr lang="en-US" sz="1600" b="1" cap="none" dirty="0">
                <a:solidFill>
                  <a:srgbClr val="002060"/>
                </a:solidFill>
                <a:ea typeface="Questrial"/>
                <a:cs typeface="Questrial"/>
                <a:sym typeface="Questrial"/>
              </a:rPr>
              <a:t>for Justice and Education, Inc</a:t>
            </a:r>
            <a:r>
              <a:rPr lang="en-US" sz="1600" b="1" cap="none" dirty="0" smtClean="0">
                <a:solidFill>
                  <a:srgbClr val="002060"/>
                </a:solidFill>
                <a:ea typeface="Questrial"/>
                <a:cs typeface="Questrial"/>
                <a:sym typeface="Questrial"/>
              </a:rPr>
              <a:t>.</a:t>
            </a:r>
            <a:endParaRPr lang="en-US" sz="1400" i="1" cap="none" dirty="0" smtClean="0">
              <a:solidFill>
                <a:srgbClr val="002060"/>
              </a:solidFill>
              <a:ea typeface="Questrial"/>
              <a:cs typeface="Questrial"/>
              <a:sym typeface="Questrial"/>
            </a:endParaRPr>
          </a:p>
          <a:p>
            <a:pPr eaLnBrk="1" fontAlgn="auto" hangingPunct="1">
              <a:spcBef>
                <a:spcPts val="0"/>
              </a:spcBef>
              <a:spcAft>
                <a:spcPts val="0"/>
              </a:spcAft>
              <a:buClr>
                <a:schemeClr val="accent1"/>
              </a:buClr>
              <a:buSzPct val="25000"/>
              <a:buFont typeface="Noto Sans Symbols"/>
              <a:buNone/>
              <a:defRPr/>
            </a:pPr>
            <a:r>
              <a:rPr lang="en-US" sz="1400" i="1" cap="none" dirty="0" smtClean="0">
                <a:solidFill>
                  <a:srgbClr val="002060"/>
                </a:solidFill>
                <a:ea typeface="Questrial"/>
                <a:cs typeface="Questrial"/>
                <a:sym typeface="Questrial"/>
              </a:rPr>
              <a:t>The </a:t>
            </a:r>
            <a:r>
              <a:rPr lang="en-US" sz="1400" i="1" cap="none" dirty="0">
                <a:solidFill>
                  <a:srgbClr val="002060"/>
                </a:solidFill>
                <a:ea typeface="Questrial"/>
                <a:cs typeface="Questrial"/>
                <a:sym typeface="Questrial"/>
              </a:rPr>
              <a:t>Parent Training and Information Center for the </a:t>
            </a:r>
            <a:r>
              <a:rPr lang="en-US" sz="1400" i="1" cap="none" dirty="0" smtClean="0">
                <a:solidFill>
                  <a:srgbClr val="002060"/>
                </a:solidFill>
                <a:ea typeface="Questrial"/>
                <a:cs typeface="Questrial"/>
                <a:sym typeface="Questrial"/>
              </a:rPr>
              <a:t>District </a:t>
            </a:r>
            <a:r>
              <a:rPr lang="en-US" sz="1400" i="1" cap="none" dirty="0">
                <a:solidFill>
                  <a:srgbClr val="002060"/>
                </a:solidFill>
                <a:ea typeface="Questrial"/>
                <a:cs typeface="Questrial"/>
                <a:sym typeface="Questrial"/>
              </a:rPr>
              <a:t>of Columbia</a:t>
            </a:r>
          </a:p>
        </p:txBody>
      </p:sp>
      <p:pic>
        <p:nvPicPr>
          <p:cNvPr id="8" name="Shape 171"/>
          <p:cNvPicPr preferRelativeResize="0"/>
          <p:nvPr/>
        </p:nvPicPr>
        <p:blipFill rotWithShape="1">
          <a:blip r:embed="rId6">
            <a:alphaModFix/>
            <a:duotone>
              <a:schemeClr val="bg2">
                <a:shade val="45000"/>
                <a:satMod val="135000"/>
              </a:schemeClr>
              <a:prstClr val="white"/>
            </a:duotone>
          </a:blip>
          <a:srcRect/>
          <a:stretch/>
        </p:blipFill>
        <p:spPr>
          <a:xfrm>
            <a:off x="533401" y="5486400"/>
            <a:ext cx="914400" cy="1041400"/>
          </a:xfrm>
          <a:prstGeom prst="rect">
            <a:avLst/>
          </a:prstGeom>
          <a:noFill/>
          <a:ln>
            <a:noFill/>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84"/>
        <p:cNvGrpSpPr/>
        <p:nvPr/>
      </p:nvGrpSpPr>
      <p:grpSpPr>
        <a:xfrm>
          <a:off x="0" y="0"/>
          <a:ext cx="0" cy="0"/>
          <a:chOff x="0" y="0"/>
          <a:chExt cx="0" cy="0"/>
        </a:xfrm>
      </p:grpSpPr>
      <p:sp>
        <p:nvSpPr>
          <p:cNvPr id="85" name="Google Shape;85;p17"/>
          <p:cNvSpPr txBox="1">
            <a:spLocks noGrp="1"/>
          </p:cNvSpPr>
          <p:nvPr>
            <p:ph type="title"/>
          </p:nvPr>
        </p:nvSpPr>
        <p:spPr>
          <a:xfrm>
            <a:off x="311702" y="593367"/>
            <a:ext cx="8520601" cy="763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i="1" dirty="0">
                <a:solidFill>
                  <a:srgbClr val="1C4587"/>
                </a:solidFill>
              </a:rPr>
              <a:t>What is SFASA??  </a:t>
            </a:r>
            <a:endParaRPr sz="3600" b="1" i="1" dirty="0">
              <a:solidFill>
                <a:srgbClr val="1C4587"/>
              </a:solidFill>
            </a:endParaRPr>
          </a:p>
        </p:txBody>
      </p:sp>
      <p:sp>
        <p:nvSpPr>
          <p:cNvPr id="86" name="Google Shape;86;p17"/>
          <p:cNvSpPr txBox="1">
            <a:spLocks noGrp="1"/>
          </p:cNvSpPr>
          <p:nvPr>
            <p:ph type="body" idx="1"/>
          </p:nvPr>
        </p:nvSpPr>
        <p:spPr>
          <a:xfrm>
            <a:off x="311702" y="1536636"/>
            <a:ext cx="8520601" cy="5050433"/>
          </a:xfrm>
          <a:prstGeom prst="rect">
            <a:avLst/>
          </a:prstGeom>
        </p:spPr>
        <p:txBody>
          <a:bodyPr spcFirstLastPara="1" wrap="square" lIns="91425" tIns="91425" rIns="91425" bIns="91425" anchor="t" anchorCtr="0">
            <a:noAutofit/>
          </a:bodyPr>
          <a:lstStyle/>
          <a:p>
            <a:pPr marL="0" lvl="0" indent="0" algn="l" rtl="0">
              <a:spcBef>
                <a:spcPts val="1600"/>
              </a:spcBef>
              <a:spcAft>
                <a:spcPts val="0"/>
              </a:spcAft>
              <a:buNone/>
            </a:pPr>
            <a:r>
              <a:rPr lang="en-US" dirty="0" smtClean="0">
                <a:solidFill>
                  <a:srgbClr val="FF0000"/>
                </a:solidFill>
              </a:rPr>
              <a:t>DC Council </a:t>
            </a:r>
            <a:r>
              <a:rPr lang="en" dirty="0" smtClean="0">
                <a:solidFill>
                  <a:srgbClr val="FF0000"/>
                </a:solidFill>
              </a:rPr>
              <a:t>On </a:t>
            </a:r>
            <a:r>
              <a:rPr lang="en" dirty="0">
                <a:solidFill>
                  <a:srgbClr val="FF0000"/>
                </a:solidFill>
              </a:rPr>
              <a:t>July 12, 2018, the District of Columbia passed the Student Fair Access to School Amendment Act of 2018 (SFASA).</a:t>
            </a:r>
            <a:endParaRPr dirty="0">
              <a:solidFill>
                <a:srgbClr val="FF0000"/>
              </a:solidFill>
            </a:endParaRPr>
          </a:p>
          <a:p>
            <a:pPr marL="0" lvl="0" indent="0" algn="l" rtl="0">
              <a:spcBef>
                <a:spcPts val="1600"/>
              </a:spcBef>
              <a:spcAft>
                <a:spcPts val="0"/>
              </a:spcAft>
              <a:buNone/>
            </a:pPr>
            <a:r>
              <a:rPr lang="en" sz="2400" b="1" dirty="0">
                <a:solidFill>
                  <a:srgbClr val="1C4587"/>
                </a:solidFill>
              </a:rPr>
              <a:t>What does the new law do??  </a:t>
            </a:r>
            <a:endParaRPr sz="2400" b="1" dirty="0">
              <a:solidFill>
                <a:srgbClr val="1C4587"/>
              </a:solidFill>
            </a:endParaRPr>
          </a:p>
          <a:p>
            <a:pPr marL="0" lvl="0" indent="0" algn="just" rtl="0">
              <a:spcAft>
                <a:spcPts val="0"/>
              </a:spcAft>
              <a:buClr>
                <a:schemeClr val="dk1"/>
              </a:buClr>
              <a:buSzPts val="1100"/>
              <a:buFont typeface="Arial"/>
              <a:buNone/>
            </a:pPr>
            <a:endParaRPr lang="en-US" sz="1600" dirty="0" smtClean="0">
              <a:solidFill>
                <a:srgbClr val="FF0000"/>
              </a:solidFill>
            </a:endParaRPr>
          </a:p>
          <a:p>
            <a:pPr marL="0" lvl="0" indent="0" algn="just" rtl="0">
              <a:spcAft>
                <a:spcPts val="0"/>
              </a:spcAft>
              <a:buClr>
                <a:schemeClr val="dk1"/>
              </a:buClr>
              <a:buSzPts val="1100"/>
              <a:buFont typeface="Arial"/>
              <a:buNone/>
            </a:pPr>
            <a:r>
              <a:rPr lang="en" sz="1600" dirty="0" smtClean="0">
                <a:solidFill>
                  <a:srgbClr val="FF0000"/>
                </a:solidFill>
              </a:rPr>
              <a:t>SFSA </a:t>
            </a:r>
            <a:r>
              <a:rPr lang="en" sz="1600" dirty="0">
                <a:solidFill>
                  <a:srgbClr val="FF0000"/>
                </a:solidFill>
              </a:rPr>
              <a:t>requires changes to </a:t>
            </a:r>
            <a:r>
              <a:rPr lang="en" sz="1600" dirty="0" smtClean="0">
                <a:solidFill>
                  <a:srgbClr val="FF0000"/>
                </a:solidFill>
              </a:rPr>
              <a:t>how</a:t>
            </a:r>
            <a:r>
              <a:rPr lang="en-US" sz="1600" dirty="0" smtClean="0">
                <a:solidFill>
                  <a:srgbClr val="FF0000"/>
                </a:solidFill>
              </a:rPr>
              <a:t> </a:t>
            </a:r>
            <a:r>
              <a:rPr lang="en-US" sz="1600" b="1" dirty="0" smtClean="0">
                <a:solidFill>
                  <a:srgbClr val="FF0000"/>
                </a:solidFill>
              </a:rPr>
              <a:t>ALL</a:t>
            </a:r>
            <a:r>
              <a:rPr lang="en-US" sz="1600" dirty="0" smtClean="0">
                <a:solidFill>
                  <a:srgbClr val="FF0000"/>
                </a:solidFill>
              </a:rPr>
              <a:t> </a:t>
            </a:r>
            <a:r>
              <a:rPr lang="en" sz="1600" dirty="0" smtClean="0">
                <a:solidFill>
                  <a:srgbClr val="FF0000"/>
                </a:solidFill>
              </a:rPr>
              <a:t>schools </a:t>
            </a:r>
            <a:r>
              <a:rPr lang="en" sz="1600" dirty="0">
                <a:solidFill>
                  <a:srgbClr val="FF0000"/>
                </a:solidFill>
              </a:rPr>
              <a:t>handle </a:t>
            </a:r>
            <a:endParaRPr lang="en-US" sz="1600" dirty="0" smtClean="0">
              <a:solidFill>
                <a:srgbClr val="FF0000"/>
              </a:solidFill>
            </a:endParaRPr>
          </a:p>
          <a:p>
            <a:pPr marL="0" lvl="0" indent="0" algn="just" rtl="0">
              <a:spcAft>
                <a:spcPts val="0"/>
              </a:spcAft>
              <a:buClr>
                <a:schemeClr val="dk1"/>
              </a:buClr>
              <a:buSzPts val="1100"/>
              <a:buFont typeface="Arial"/>
              <a:buNone/>
            </a:pPr>
            <a:r>
              <a:rPr lang="en" sz="1600" dirty="0" smtClean="0">
                <a:solidFill>
                  <a:srgbClr val="FF0000"/>
                </a:solidFill>
              </a:rPr>
              <a:t>discipline </a:t>
            </a:r>
            <a:r>
              <a:rPr lang="en" sz="1600" dirty="0">
                <a:solidFill>
                  <a:srgbClr val="FF0000"/>
                </a:solidFill>
              </a:rPr>
              <a:t>over the </a:t>
            </a:r>
            <a:r>
              <a:rPr lang="en" sz="1600" b="1" dirty="0">
                <a:solidFill>
                  <a:srgbClr val="FF0000"/>
                </a:solidFill>
              </a:rPr>
              <a:t>next 3 years</a:t>
            </a:r>
            <a:r>
              <a:rPr lang="en" sz="1600" b="1" dirty="0" smtClean="0">
                <a:solidFill>
                  <a:srgbClr val="FF0000"/>
                </a:solidFill>
              </a:rPr>
              <a:t>.</a:t>
            </a:r>
            <a:r>
              <a:rPr lang="en-US" sz="1600" b="1" dirty="0" smtClean="0">
                <a:solidFill>
                  <a:srgbClr val="FF0000"/>
                </a:solidFill>
              </a:rPr>
              <a:t>* 		                					Charter		DCPS</a:t>
            </a:r>
            <a:endParaRPr sz="1600" b="1" dirty="0">
              <a:solidFill>
                <a:srgbClr val="FF0000"/>
              </a:solidFill>
            </a:endParaRPr>
          </a:p>
          <a:p>
            <a:pPr marL="0" lvl="0" indent="0" algn="l" rtl="0">
              <a:spcBef>
                <a:spcPts val="1600"/>
              </a:spcBef>
              <a:spcAft>
                <a:spcPts val="0"/>
              </a:spcAft>
              <a:buNone/>
            </a:pPr>
            <a:r>
              <a:rPr lang="en" sz="1600" dirty="0">
                <a:solidFill>
                  <a:srgbClr val="FF0000"/>
                </a:solidFill>
              </a:rPr>
              <a:t>Sets limits </a:t>
            </a:r>
            <a:r>
              <a:rPr lang="en" sz="1600" dirty="0" smtClean="0">
                <a:solidFill>
                  <a:srgbClr val="FF0000"/>
                </a:solidFill>
              </a:rPr>
              <a:t>on </a:t>
            </a:r>
            <a:r>
              <a:rPr lang="en" sz="1600" dirty="0">
                <a:solidFill>
                  <a:srgbClr val="FF0000"/>
                </a:solidFill>
              </a:rPr>
              <a:t>schools’ use of suspensions, expulsions, and involuntary transfers* as disciplinary consequences</a:t>
            </a:r>
            <a:r>
              <a:rPr lang="en" sz="1600" dirty="0" smtClean="0">
                <a:solidFill>
                  <a:srgbClr val="FF0000"/>
                </a:solidFill>
              </a:rPr>
              <a:t>.</a:t>
            </a:r>
            <a:endParaRPr lang="en-US" sz="1600" dirty="0" smtClean="0">
              <a:solidFill>
                <a:srgbClr val="FF0000"/>
              </a:solidFill>
            </a:endParaRPr>
          </a:p>
          <a:p>
            <a:pPr marL="0" lvl="0" indent="0" algn="l" rtl="0">
              <a:spcBef>
                <a:spcPts val="1600"/>
              </a:spcBef>
              <a:spcAft>
                <a:spcPts val="0"/>
              </a:spcAft>
              <a:buNone/>
            </a:pPr>
            <a:r>
              <a:rPr lang="en-US" sz="1600" dirty="0" smtClean="0">
                <a:solidFill>
                  <a:srgbClr val="FF0000"/>
                </a:solidFill>
              </a:rPr>
              <a:t>Provides additional rights for parents and students in all public schools.</a:t>
            </a:r>
            <a:endParaRPr sz="1600" dirty="0">
              <a:solidFill>
                <a:srgbClr val="FF0000"/>
              </a:solidFill>
            </a:endParaRPr>
          </a:p>
          <a:p>
            <a:pPr marL="0" lvl="0" indent="0" algn="l" rtl="0">
              <a:spcBef>
                <a:spcPts val="1600"/>
              </a:spcBef>
              <a:spcAft>
                <a:spcPts val="0"/>
              </a:spcAft>
              <a:buNone/>
            </a:pPr>
            <a:r>
              <a:rPr lang="en-US" dirty="0" smtClean="0">
                <a:solidFill>
                  <a:srgbClr val="000000"/>
                </a:solidFill>
              </a:rPr>
              <a:t>				</a:t>
            </a:r>
            <a:endParaRPr dirty="0"/>
          </a:p>
          <a:p>
            <a:pPr marL="457200" lvl="0" indent="0" algn="l" rtl="0">
              <a:spcBef>
                <a:spcPts val="1600"/>
              </a:spcBef>
              <a:spcAft>
                <a:spcPts val="0"/>
              </a:spcAft>
              <a:buNone/>
            </a:pPr>
            <a:endParaRPr dirty="0"/>
          </a:p>
          <a:p>
            <a:pPr marL="0" lvl="0" indent="0" algn="l" rtl="0">
              <a:spcBef>
                <a:spcPts val="1600"/>
              </a:spcBef>
              <a:spcAft>
                <a:spcPts val="0"/>
              </a:spcAft>
              <a:buClr>
                <a:schemeClr val="dk1"/>
              </a:buClr>
              <a:buSzPts val="1100"/>
              <a:buFont typeface="Arial"/>
              <a:buNone/>
            </a:pPr>
            <a:endParaRPr dirty="0"/>
          </a:p>
          <a:p>
            <a:pPr marL="0" lvl="0" indent="0" algn="l"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0"/>
              </a:spcAft>
              <a:buNone/>
            </a:pPr>
            <a:endParaRPr dirty="0"/>
          </a:p>
          <a:p>
            <a:pPr marL="0" lvl="0" indent="0" algn="l" rtl="0">
              <a:spcBef>
                <a:spcPts val="1600"/>
              </a:spcBef>
              <a:spcAft>
                <a:spcPts val="0"/>
              </a:spcAft>
              <a:buClr>
                <a:schemeClr val="dk1"/>
              </a:buClr>
              <a:buSzPts val="1100"/>
              <a:buFont typeface="Arial"/>
              <a:buNone/>
            </a:pPr>
            <a:endParaRPr dirty="0"/>
          </a:p>
          <a:p>
            <a:pPr marL="0" lvl="0" indent="0" algn="l" rtl="0">
              <a:spcBef>
                <a:spcPts val="1600"/>
              </a:spcBef>
              <a:spcAft>
                <a:spcPts val="1600"/>
              </a:spcAft>
              <a:buNone/>
            </a:pPr>
            <a:endParaRPr dirty="0"/>
          </a:p>
        </p:txBody>
      </p:sp>
      <p:pic>
        <p:nvPicPr>
          <p:cNvPr id="87" name="Google Shape;87;p17"/>
          <p:cNvPicPr preferRelativeResize="0"/>
          <p:nvPr/>
        </p:nvPicPr>
        <p:blipFill>
          <a:blip r:embed="rId3">
            <a:alphaModFix/>
          </a:blip>
          <a:stretch>
            <a:fillRect/>
          </a:stretch>
        </p:blipFill>
        <p:spPr>
          <a:xfrm>
            <a:off x="4483101" y="137585"/>
            <a:ext cx="1500624" cy="1536633"/>
          </a:xfrm>
          <a:prstGeom prst="rect">
            <a:avLst/>
          </a:prstGeom>
          <a:noFill/>
          <a:ln>
            <a:noFill/>
          </a:ln>
        </p:spPr>
      </p:pic>
      <p:pic>
        <p:nvPicPr>
          <p:cNvPr id="7" name="Picture 6" descr="https://lh5.googleusercontent.com/fDHixioeqsW7Dr9m9CI4-By5PMx4k4ed4gWHL64ln4nSga19bH-ElnL7FyjDajsLuwCoUGbsqsbD617RZ13MuB8BlfDLM0BHEQogdO3aQESxxcG0Q-CXvBUoecU5Db4fy8KlajtqhnM"/>
          <p:cNvPicPr/>
          <p:nvPr/>
        </p:nvPicPr>
        <p:blipFill>
          <a:blip r:embed="rId4">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6736210" y="2876437"/>
            <a:ext cx="1574006" cy="1631227"/>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23951272"/>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16"/>
        <p:cNvGrpSpPr/>
        <p:nvPr/>
      </p:nvGrpSpPr>
      <p:grpSpPr>
        <a:xfrm>
          <a:off x="0" y="0"/>
          <a:ext cx="0" cy="0"/>
          <a:chOff x="0" y="0"/>
          <a:chExt cx="0" cy="0"/>
        </a:xfrm>
      </p:grpSpPr>
      <p:sp>
        <p:nvSpPr>
          <p:cNvPr id="117" name="Google Shape;117;p21"/>
          <p:cNvSpPr txBox="1"/>
          <p:nvPr/>
        </p:nvSpPr>
        <p:spPr>
          <a:xfrm>
            <a:off x="1" y="1612500"/>
            <a:ext cx="8877900" cy="51460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sz="2400" dirty="0">
              <a:solidFill>
                <a:schemeClr val="accent1"/>
              </a:solidFill>
            </a:endParaRPr>
          </a:p>
          <a:p>
            <a:pPr marL="457200" lvl="0" indent="-342900" algn="l" rtl="0">
              <a:lnSpc>
                <a:spcPct val="100000"/>
              </a:lnSpc>
              <a:spcBef>
                <a:spcPts val="0"/>
              </a:spcBef>
              <a:spcAft>
                <a:spcPts val="0"/>
              </a:spcAft>
              <a:buClr>
                <a:srgbClr val="FF0000"/>
              </a:buClr>
              <a:buSzPts val="1800"/>
              <a:buChar char="★"/>
            </a:pPr>
            <a:r>
              <a:rPr lang="en" sz="1800" b="1" dirty="0">
                <a:solidFill>
                  <a:srgbClr val="FF0000"/>
                </a:solidFill>
              </a:rPr>
              <a:t>Out-of-School </a:t>
            </a:r>
            <a:r>
              <a:rPr lang="en" sz="1800" b="1" dirty="0" smtClean="0">
                <a:solidFill>
                  <a:srgbClr val="FF0000"/>
                </a:solidFill>
              </a:rPr>
              <a:t>Suspension</a:t>
            </a:r>
            <a:r>
              <a:rPr lang="en-US" sz="1800" b="1" dirty="0" smtClean="0">
                <a:solidFill>
                  <a:srgbClr val="FF0000"/>
                </a:solidFill>
              </a:rPr>
              <a:t> for an </a:t>
            </a:r>
            <a:r>
              <a:rPr lang="en-US" b="1" dirty="0" smtClean="0">
                <a:solidFill>
                  <a:srgbClr val="FF0000"/>
                </a:solidFill>
              </a:rPr>
              <a:t>any one incident</a:t>
            </a:r>
            <a:r>
              <a:rPr lang="en" sz="1800" b="1" dirty="0" smtClean="0">
                <a:solidFill>
                  <a:srgbClr val="FF0000"/>
                </a:solidFill>
              </a:rPr>
              <a:t> </a:t>
            </a:r>
            <a:r>
              <a:rPr lang="en" sz="1800" b="1" dirty="0">
                <a:solidFill>
                  <a:srgbClr val="FF0000"/>
                </a:solidFill>
              </a:rPr>
              <a:t>limited to 5 consecutive days in grades K – 5.</a:t>
            </a:r>
            <a:endParaRPr sz="1800" b="1" dirty="0">
              <a:solidFill>
                <a:srgbClr val="FF0000"/>
              </a:solidFill>
            </a:endParaRPr>
          </a:p>
          <a:p>
            <a:pPr marL="0" lvl="0" indent="0" algn="l" rtl="0">
              <a:lnSpc>
                <a:spcPct val="100000"/>
              </a:lnSpc>
              <a:spcBef>
                <a:spcPts val="0"/>
              </a:spcBef>
              <a:spcAft>
                <a:spcPts val="0"/>
              </a:spcAft>
              <a:buNone/>
            </a:pPr>
            <a:endParaRPr sz="1800" b="1" dirty="0">
              <a:solidFill>
                <a:srgbClr val="FF0000"/>
              </a:solidFill>
            </a:endParaRPr>
          </a:p>
          <a:p>
            <a:pPr marL="457200" lvl="0" indent="-342900" algn="l" rtl="0">
              <a:lnSpc>
                <a:spcPct val="100000"/>
              </a:lnSpc>
              <a:spcBef>
                <a:spcPts val="0"/>
              </a:spcBef>
              <a:spcAft>
                <a:spcPts val="0"/>
              </a:spcAft>
              <a:buClr>
                <a:srgbClr val="FF0000"/>
              </a:buClr>
              <a:buSzPts val="1800"/>
              <a:buChar char="★"/>
            </a:pPr>
            <a:r>
              <a:rPr lang="en" sz="1800" b="1" dirty="0">
                <a:solidFill>
                  <a:srgbClr val="FF0000"/>
                </a:solidFill>
              </a:rPr>
              <a:t>Out-of-School Suspension </a:t>
            </a:r>
            <a:r>
              <a:rPr lang="en-US" sz="1800" b="1" dirty="0" smtClean="0">
                <a:solidFill>
                  <a:srgbClr val="FF0000"/>
                </a:solidFill>
              </a:rPr>
              <a:t>for any one incident </a:t>
            </a:r>
            <a:r>
              <a:rPr lang="en" sz="1800" b="1" dirty="0" smtClean="0">
                <a:solidFill>
                  <a:srgbClr val="FF0000"/>
                </a:solidFill>
              </a:rPr>
              <a:t>limited </a:t>
            </a:r>
            <a:r>
              <a:rPr lang="en" sz="1800" b="1" dirty="0">
                <a:solidFill>
                  <a:srgbClr val="FF0000"/>
                </a:solidFill>
              </a:rPr>
              <a:t>to 10 consecutive days in grades 6 – 12.</a:t>
            </a:r>
            <a:endParaRPr sz="1800" b="1" dirty="0">
              <a:solidFill>
                <a:srgbClr val="FF0000"/>
              </a:solidFill>
            </a:endParaRPr>
          </a:p>
          <a:p>
            <a:pPr marL="457200" lvl="0" indent="0" algn="l" rtl="0">
              <a:lnSpc>
                <a:spcPct val="100000"/>
              </a:lnSpc>
              <a:spcBef>
                <a:spcPts val="0"/>
              </a:spcBef>
              <a:spcAft>
                <a:spcPts val="0"/>
              </a:spcAft>
              <a:buNone/>
            </a:pPr>
            <a:endParaRPr sz="1800" b="1" dirty="0">
              <a:solidFill>
                <a:srgbClr val="FF0000"/>
              </a:solidFill>
            </a:endParaRPr>
          </a:p>
          <a:p>
            <a:pPr marL="457200" lvl="0" indent="-342900" algn="l" rtl="0">
              <a:lnSpc>
                <a:spcPct val="100000"/>
              </a:lnSpc>
              <a:spcBef>
                <a:spcPts val="0"/>
              </a:spcBef>
              <a:spcAft>
                <a:spcPts val="0"/>
              </a:spcAft>
              <a:buClr>
                <a:srgbClr val="FF0000"/>
              </a:buClr>
              <a:buSzPts val="1800"/>
              <a:buChar char="★"/>
            </a:pPr>
            <a:r>
              <a:rPr lang="en" sz="1800" b="1" dirty="0">
                <a:solidFill>
                  <a:srgbClr val="FF0000"/>
                </a:solidFill>
              </a:rPr>
              <a:t>All grades (K-12) there is a cap of 20 days of Out-of-School Suspension in total UNLESS t</a:t>
            </a:r>
            <a:r>
              <a:rPr lang="en" sz="1800" dirty="0">
                <a:solidFill>
                  <a:srgbClr val="FF0000"/>
                </a:solidFill>
              </a:rPr>
              <a:t>he head of the local education agency (LEA) provides “a written justification to the student and parent describing why exceeding the 20-day limit is a more appropriate disciplinary action than alternative responses.”</a:t>
            </a:r>
            <a:endParaRPr sz="1800" dirty="0">
              <a:solidFill>
                <a:srgbClr val="FF0000"/>
              </a:solidFill>
            </a:endParaRPr>
          </a:p>
          <a:p>
            <a:pPr marL="457200" lvl="0" indent="0" algn="l" rtl="0">
              <a:lnSpc>
                <a:spcPct val="100000"/>
              </a:lnSpc>
              <a:spcBef>
                <a:spcPts val="0"/>
              </a:spcBef>
              <a:spcAft>
                <a:spcPts val="0"/>
              </a:spcAft>
              <a:buNone/>
            </a:pPr>
            <a:endParaRPr sz="1800" dirty="0">
              <a:solidFill>
                <a:srgbClr val="FF0000"/>
              </a:solidFill>
            </a:endParaRPr>
          </a:p>
          <a:p>
            <a:pPr marL="2286000" lvl="0" indent="457200" algn="l" rtl="0">
              <a:lnSpc>
                <a:spcPct val="100000"/>
              </a:lnSpc>
              <a:spcBef>
                <a:spcPts val="0"/>
              </a:spcBef>
              <a:spcAft>
                <a:spcPts val="0"/>
              </a:spcAft>
              <a:buNone/>
            </a:pPr>
            <a:r>
              <a:rPr lang="en" sz="6000" b="1" dirty="0">
                <a:solidFill>
                  <a:schemeClr val="accent1"/>
                </a:solidFill>
              </a:rPr>
              <a:t>5 - 10 - 20</a:t>
            </a:r>
            <a:endParaRPr sz="6000" b="1" dirty="0">
              <a:solidFill>
                <a:schemeClr val="accent1"/>
              </a:solidFill>
            </a:endParaRPr>
          </a:p>
        </p:txBody>
      </p:sp>
      <p:pic>
        <p:nvPicPr>
          <p:cNvPr id="118" name="Google Shape;118;p21"/>
          <p:cNvPicPr preferRelativeResize="0"/>
          <p:nvPr/>
        </p:nvPicPr>
        <p:blipFill>
          <a:blip r:embed="rId3">
            <a:alphaModFix/>
          </a:blip>
          <a:stretch>
            <a:fillRect/>
          </a:stretch>
        </p:blipFill>
        <p:spPr>
          <a:xfrm>
            <a:off x="210175" y="42269"/>
            <a:ext cx="4221950" cy="1570233"/>
          </a:xfrm>
          <a:prstGeom prst="rect">
            <a:avLst/>
          </a:prstGeom>
          <a:noFill/>
          <a:ln>
            <a:noFill/>
          </a:ln>
        </p:spPr>
      </p:pic>
      <p:sp>
        <p:nvSpPr>
          <p:cNvPr id="119" name="Google Shape;119;p21"/>
          <p:cNvSpPr txBox="1"/>
          <p:nvPr/>
        </p:nvSpPr>
        <p:spPr>
          <a:xfrm>
            <a:off x="4292425" y="0"/>
            <a:ext cx="4535100" cy="2716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US" sz="3600" b="1" dirty="0">
                <a:solidFill>
                  <a:srgbClr val="1C4587"/>
                </a:solidFill>
              </a:rPr>
              <a:t>o</a:t>
            </a:r>
            <a:r>
              <a:rPr lang="en" sz="3600" b="1" dirty="0" smtClean="0">
                <a:solidFill>
                  <a:srgbClr val="1C4587"/>
                </a:solidFill>
              </a:rPr>
              <a:t>n </a:t>
            </a:r>
            <a:r>
              <a:rPr lang="en" sz="3600" b="1" dirty="0">
                <a:solidFill>
                  <a:srgbClr val="1C4587"/>
                </a:solidFill>
              </a:rPr>
              <a:t>Out of School </a:t>
            </a:r>
            <a:r>
              <a:rPr lang="en" sz="3600" b="1" dirty="0" smtClean="0">
                <a:solidFill>
                  <a:srgbClr val="1C4587"/>
                </a:solidFill>
              </a:rPr>
              <a:t>Suspensions</a:t>
            </a:r>
            <a:r>
              <a:rPr lang="en-US" sz="3600" b="1" dirty="0" smtClean="0">
                <a:solidFill>
                  <a:srgbClr val="1C4587"/>
                </a:solidFill>
              </a:rPr>
              <a:t> </a:t>
            </a:r>
            <a:r>
              <a:rPr lang="en-US" sz="1600" b="1" dirty="0" smtClean="0">
                <a:solidFill>
                  <a:srgbClr val="1C4587"/>
                </a:solidFill>
              </a:rPr>
              <a:t>SY 2018-2019</a:t>
            </a:r>
            <a:endParaRPr sz="1600" b="1" dirty="0">
              <a:solidFill>
                <a:srgbClr val="1C4587"/>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96108448"/>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37"/>
        <p:cNvGrpSpPr/>
        <p:nvPr/>
      </p:nvGrpSpPr>
      <p:grpSpPr>
        <a:xfrm>
          <a:off x="0" y="0"/>
          <a:ext cx="0" cy="0"/>
          <a:chOff x="0" y="0"/>
          <a:chExt cx="0" cy="0"/>
        </a:xfrm>
      </p:grpSpPr>
      <p:sp>
        <p:nvSpPr>
          <p:cNvPr id="138" name="Google Shape;138;p24"/>
          <p:cNvSpPr txBox="1">
            <a:spLocks noGrp="1"/>
          </p:cNvSpPr>
          <p:nvPr>
            <p:ph type="title"/>
          </p:nvPr>
        </p:nvSpPr>
        <p:spPr>
          <a:xfrm>
            <a:off x="311700" y="221235"/>
            <a:ext cx="3722100" cy="4637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b="1">
                <a:solidFill>
                  <a:srgbClr val="1C4587"/>
                </a:solidFill>
              </a:rPr>
              <a:t>School Year 2019-2020</a:t>
            </a:r>
            <a:endParaRPr sz="2400" b="1">
              <a:solidFill>
                <a:srgbClr val="1C4587"/>
              </a:solidFill>
            </a:endParaRPr>
          </a:p>
          <a:p>
            <a:pPr marL="0" lvl="0" indent="0" algn="l" rtl="0">
              <a:spcBef>
                <a:spcPts val="0"/>
              </a:spcBef>
              <a:spcAft>
                <a:spcPts val="0"/>
              </a:spcAft>
              <a:buNone/>
            </a:pPr>
            <a:r>
              <a:rPr lang="en" sz="1800" b="1">
                <a:solidFill>
                  <a:srgbClr val="1C4587"/>
                </a:solidFill>
              </a:rPr>
              <a:t>		Grades K-8</a:t>
            </a:r>
            <a:endParaRPr sz="1800" b="1">
              <a:solidFill>
                <a:srgbClr val="1C4587"/>
              </a:solidFill>
            </a:endParaRPr>
          </a:p>
          <a:p>
            <a:pPr marL="0" lvl="0" indent="0" algn="l" rtl="0">
              <a:spcBef>
                <a:spcPts val="0"/>
              </a:spcBef>
              <a:spcAft>
                <a:spcPts val="0"/>
              </a:spcAft>
              <a:buNone/>
            </a:pPr>
            <a:endParaRPr sz="1800">
              <a:solidFill>
                <a:srgbClr val="FF0000"/>
              </a:solidFill>
            </a:endParaRPr>
          </a:p>
          <a:p>
            <a:pPr marL="0" lvl="0" indent="0" algn="l" rtl="0">
              <a:spcBef>
                <a:spcPts val="0"/>
              </a:spcBef>
              <a:spcAft>
                <a:spcPts val="0"/>
              </a:spcAft>
              <a:buNone/>
            </a:pPr>
            <a:r>
              <a:rPr lang="en" sz="1800">
                <a:solidFill>
                  <a:srgbClr val="FF0000"/>
                </a:solidFill>
              </a:rPr>
              <a:t>NO out of school suspensions, expulsions and involuntary transfers unless student’s behavior poses a </a:t>
            </a:r>
            <a:r>
              <a:rPr lang="en" sz="2400">
                <a:solidFill>
                  <a:srgbClr val="FF0000"/>
                </a:solidFill>
              </a:rPr>
              <a:t>safety or emotional distress concern.</a:t>
            </a:r>
            <a:endParaRPr sz="2400">
              <a:solidFill>
                <a:srgbClr val="FF0000"/>
              </a:solidFill>
            </a:endParaRPr>
          </a:p>
          <a:p>
            <a:pPr marL="0" lvl="0" indent="0" algn="l" rtl="0">
              <a:spcBef>
                <a:spcPts val="0"/>
              </a:spcBef>
              <a:spcAft>
                <a:spcPts val="0"/>
              </a:spcAft>
              <a:buNone/>
            </a:pPr>
            <a:r>
              <a:rPr lang="en" sz="2400">
                <a:solidFill>
                  <a:srgbClr val="FF0000"/>
                </a:solidFill>
              </a:rPr>
              <a:t>						</a:t>
            </a:r>
            <a:endParaRPr sz="2400">
              <a:solidFill>
                <a:srgbClr val="FF0000"/>
              </a:solidFill>
            </a:endParaRPr>
          </a:p>
        </p:txBody>
      </p:sp>
      <p:sp>
        <p:nvSpPr>
          <p:cNvPr id="139" name="Google Shape;139;p24"/>
          <p:cNvSpPr txBox="1"/>
          <p:nvPr/>
        </p:nvSpPr>
        <p:spPr>
          <a:xfrm>
            <a:off x="5382001" y="593367"/>
            <a:ext cx="2073900" cy="576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24"/>
          <p:cNvSpPr txBox="1"/>
          <p:nvPr/>
        </p:nvSpPr>
        <p:spPr>
          <a:xfrm>
            <a:off x="134701" y="4415435"/>
            <a:ext cx="3899100" cy="1957600"/>
          </a:xfrm>
          <a:prstGeom prst="rect">
            <a:avLst/>
          </a:prstGeom>
          <a:noFill/>
          <a:ln>
            <a:noFill/>
          </a:ln>
        </p:spPr>
        <p:txBody>
          <a:bodyPr spcFirstLastPara="1" wrap="square" lIns="91425" tIns="91425" rIns="91425" bIns="91425" anchor="t" anchorCtr="0">
            <a:noAutofit/>
          </a:bodyPr>
          <a:lstStyle/>
          <a:p>
            <a:pPr marL="0" lvl="0" indent="457200" algn="l" rtl="0">
              <a:spcBef>
                <a:spcPts val="0"/>
              </a:spcBef>
              <a:spcAft>
                <a:spcPts val="0"/>
              </a:spcAft>
              <a:buNone/>
            </a:pPr>
            <a:endParaRPr sz="1800">
              <a:solidFill>
                <a:schemeClr val="dk1"/>
              </a:solidFill>
            </a:endParaRPr>
          </a:p>
          <a:p>
            <a:pPr marL="0" lvl="0" indent="457200" algn="l" rtl="0">
              <a:spcBef>
                <a:spcPts val="0"/>
              </a:spcBef>
              <a:spcAft>
                <a:spcPts val="0"/>
              </a:spcAft>
              <a:buClr>
                <a:schemeClr val="dk1"/>
              </a:buClr>
              <a:buSzPts val="1100"/>
              <a:buFont typeface="Arial"/>
              <a:buNone/>
            </a:pPr>
            <a:endParaRPr sz="2400">
              <a:solidFill>
                <a:schemeClr val="dk1"/>
              </a:solidFill>
            </a:endParaRPr>
          </a:p>
        </p:txBody>
      </p:sp>
      <p:pic>
        <p:nvPicPr>
          <p:cNvPr id="141" name="Google Shape;141;p24" descr="Image result for angry student clipart"/>
          <p:cNvPicPr preferRelativeResize="0"/>
          <p:nvPr/>
        </p:nvPicPr>
        <p:blipFill>
          <a:blip r:embed="rId3">
            <a:alphaModFix/>
          </a:blip>
          <a:stretch>
            <a:fillRect/>
          </a:stretch>
        </p:blipFill>
        <p:spPr>
          <a:xfrm>
            <a:off x="5767926" y="777002"/>
            <a:ext cx="1763900" cy="1883367"/>
          </a:xfrm>
          <a:prstGeom prst="rect">
            <a:avLst/>
          </a:prstGeom>
          <a:noFill/>
          <a:ln>
            <a:noFill/>
          </a:ln>
        </p:spPr>
      </p:pic>
      <p:pic>
        <p:nvPicPr>
          <p:cNvPr id="142" name="Google Shape;142;p24" descr="Image result for angry student misbehaving clipart"/>
          <p:cNvPicPr preferRelativeResize="0"/>
          <p:nvPr/>
        </p:nvPicPr>
        <p:blipFill rotWithShape="1">
          <a:blip r:embed="rId4">
            <a:alphaModFix/>
          </a:blip>
          <a:srcRect l="-18600" t="4259" r="18599" b="-4259"/>
          <a:stretch/>
        </p:blipFill>
        <p:spPr>
          <a:xfrm>
            <a:off x="3694028" y="2801500"/>
            <a:ext cx="2073900" cy="1548512"/>
          </a:xfrm>
          <a:prstGeom prst="rect">
            <a:avLst/>
          </a:prstGeom>
          <a:noFill/>
          <a:ln>
            <a:noFill/>
          </a:ln>
        </p:spPr>
      </p:pic>
      <p:pic>
        <p:nvPicPr>
          <p:cNvPr id="143" name="Google Shape;143;p24" descr="Image result for oppositional student cartoon"/>
          <p:cNvPicPr preferRelativeResize="0"/>
          <p:nvPr/>
        </p:nvPicPr>
        <p:blipFill>
          <a:blip r:embed="rId5">
            <a:alphaModFix/>
          </a:blip>
          <a:stretch>
            <a:fillRect/>
          </a:stretch>
        </p:blipFill>
        <p:spPr>
          <a:xfrm>
            <a:off x="1026125" y="5175604"/>
            <a:ext cx="1565150" cy="1345633"/>
          </a:xfrm>
          <a:prstGeom prst="rect">
            <a:avLst/>
          </a:prstGeom>
          <a:noFill/>
          <a:ln>
            <a:noFill/>
          </a:ln>
        </p:spPr>
      </p:pic>
      <p:pic>
        <p:nvPicPr>
          <p:cNvPr id="144" name="Google Shape;144;p24"/>
          <p:cNvPicPr preferRelativeResize="0"/>
          <p:nvPr/>
        </p:nvPicPr>
        <p:blipFill>
          <a:blip r:embed="rId6">
            <a:alphaModFix/>
          </a:blip>
          <a:stretch>
            <a:fillRect/>
          </a:stretch>
        </p:blipFill>
        <p:spPr>
          <a:xfrm>
            <a:off x="2993703" y="4908100"/>
            <a:ext cx="2482725" cy="1464933"/>
          </a:xfrm>
          <a:prstGeom prst="rect">
            <a:avLst/>
          </a:prstGeom>
          <a:noFill/>
          <a:ln>
            <a:noFill/>
          </a:ln>
        </p:spPr>
      </p:pic>
      <p:sp>
        <p:nvSpPr>
          <p:cNvPr id="145" name="Google Shape;145;p24"/>
          <p:cNvSpPr txBox="1"/>
          <p:nvPr/>
        </p:nvSpPr>
        <p:spPr>
          <a:xfrm>
            <a:off x="6240650" y="2898867"/>
            <a:ext cx="2607001" cy="2108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FF0000"/>
                </a:solidFill>
              </a:rPr>
              <a:t>Willfully caused, attempted to cause, or threatened to cause bodily injury or emotional stress to another person, including behavior that happens off school grounds (that impacts school community).</a:t>
            </a:r>
            <a:endParaRPr sz="1800">
              <a:solidFill>
                <a:srgbClr val="FF0000"/>
              </a:solidFill>
            </a:endParaRPr>
          </a:p>
        </p:txBody>
      </p:sp>
      <p:cxnSp>
        <p:nvCxnSpPr>
          <p:cNvPr id="146" name="Google Shape;146;p24"/>
          <p:cNvCxnSpPr/>
          <p:nvPr/>
        </p:nvCxnSpPr>
        <p:spPr>
          <a:xfrm>
            <a:off x="2865904" y="3565200"/>
            <a:ext cx="3412201" cy="1610400"/>
          </a:xfrm>
          <a:prstGeom prst="curvedConnector3">
            <a:avLst>
              <a:gd name="adj1" fmla="val 50000"/>
            </a:avLst>
          </a:prstGeom>
          <a:noFill/>
          <a:ln w="9525" cap="flat" cmpd="sng">
            <a:solidFill>
              <a:schemeClr val="dk2"/>
            </a:solidFill>
            <a:prstDash val="solid"/>
            <a:round/>
            <a:headEnd type="none" w="med" len="med"/>
            <a:tailEnd type="none" w="med" len="med"/>
          </a:ln>
          <a:effectLst>
            <a:outerShdw blurRad="57150" dist="19050" dir="5400000" algn="bl" rotWithShape="0">
              <a:srgbClr val="000000">
                <a:alpha val="50000"/>
              </a:srgbClr>
            </a:outerShdw>
            <a:reflection endPos="30000" dist="38100" dir="5400000" fadeDir="5400012" sy="-100000" algn="bl" rotWithShape="0"/>
          </a:effectLst>
        </p:spPr>
      </p:cxn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88881476"/>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50"/>
        <p:cNvGrpSpPr/>
        <p:nvPr/>
      </p:nvGrpSpPr>
      <p:grpSpPr>
        <a:xfrm>
          <a:off x="0" y="0"/>
          <a:ext cx="0" cy="0"/>
          <a:chOff x="0" y="0"/>
          <a:chExt cx="0" cy="0"/>
        </a:xfrm>
      </p:grpSpPr>
      <p:sp>
        <p:nvSpPr>
          <p:cNvPr id="151" name="Google Shape;151;p25"/>
          <p:cNvSpPr txBox="1"/>
          <p:nvPr/>
        </p:nvSpPr>
        <p:spPr>
          <a:xfrm>
            <a:off x="642950" y="262267"/>
            <a:ext cx="8217900" cy="172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3000" b="1" dirty="0">
                <a:solidFill>
                  <a:srgbClr val="1C4587"/>
                </a:solidFill>
              </a:rPr>
              <a:t>School Year 2020-2021</a:t>
            </a:r>
            <a:endParaRPr sz="3000" b="1" dirty="0">
              <a:solidFill>
                <a:srgbClr val="1C4587"/>
              </a:solidFill>
            </a:endParaRPr>
          </a:p>
          <a:p>
            <a:pPr marL="457200" lvl="0" indent="457200" algn="l" rtl="0">
              <a:spcBef>
                <a:spcPts val="0"/>
              </a:spcBef>
              <a:spcAft>
                <a:spcPts val="0"/>
              </a:spcAft>
              <a:buClr>
                <a:schemeClr val="dk1"/>
              </a:buClr>
              <a:buSzPts val="1100"/>
              <a:buFont typeface="Arial"/>
              <a:buNone/>
            </a:pPr>
            <a:r>
              <a:rPr lang="en" sz="1800" b="1" dirty="0">
                <a:solidFill>
                  <a:srgbClr val="1C4587"/>
                </a:solidFill>
              </a:rPr>
              <a:t>Grades 9-12</a:t>
            </a:r>
            <a:endParaRPr sz="1800" b="1" dirty="0">
              <a:solidFill>
                <a:srgbClr val="1C4587"/>
              </a:solidFill>
            </a:endParaRPr>
          </a:p>
          <a:p>
            <a:pPr marL="0" lvl="0" indent="0" algn="l" rtl="0">
              <a:spcBef>
                <a:spcPts val="0"/>
              </a:spcBef>
              <a:spcAft>
                <a:spcPts val="0"/>
              </a:spcAft>
              <a:buNone/>
            </a:pPr>
            <a:endParaRPr sz="1800" dirty="0">
              <a:solidFill>
                <a:schemeClr val="dk1"/>
              </a:solidFill>
            </a:endParaRPr>
          </a:p>
          <a:p>
            <a:pPr marL="0" lvl="0" indent="0" algn="l" rtl="0">
              <a:spcBef>
                <a:spcPts val="0"/>
              </a:spcBef>
              <a:spcAft>
                <a:spcPts val="0"/>
              </a:spcAft>
              <a:buNone/>
            </a:pPr>
            <a:r>
              <a:rPr lang="en" sz="1800" dirty="0">
                <a:solidFill>
                  <a:srgbClr val="FF0000"/>
                </a:solidFill>
              </a:rPr>
              <a:t>Out of school suspensions, expulsions and involuntary transfers cannot be used for:</a:t>
            </a:r>
            <a:endParaRPr sz="1800" dirty="0">
              <a:solidFill>
                <a:srgbClr val="FF0000"/>
              </a:solidFill>
            </a:endParaRPr>
          </a:p>
          <a:p>
            <a:pPr marL="0" lvl="0" indent="0" algn="l" rtl="0">
              <a:spcBef>
                <a:spcPts val="0"/>
              </a:spcBef>
              <a:spcAft>
                <a:spcPts val="0"/>
              </a:spcAft>
              <a:buNone/>
            </a:pPr>
            <a:endParaRPr sz="1800" dirty="0">
              <a:solidFill>
                <a:srgbClr val="FF0000"/>
              </a:solidFill>
            </a:endParaRPr>
          </a:p>
          <a:p>
            <a:pPr marL="457200" lvl="0" indent="-342900" algn="l" rtl="0">
              <a:spcBef>
                <a:spcPts val="0"/>
              </a:spcBef>
              <a:spcAft>
                <a:spcPts val="0"/>
              </a:spcAft>
              <a:buClr>
                <a:srgbClr val="FF0000"/>
              </a:buClr>
              <a:buSzPts val="1800"/>
              <a:buChar char="★"/>
            </a:pPr>
            <a:r>
              <a:rPr lang="en" sz="1800" dirty="0">
                <a:solidFill>
                  <a:srgbClr val="FF0000"/>
                </a:solidFill>
              </a:rPr>
              <a:t> Any dress code violation</a:t>
            </a:r>
            <a:endParaRPr sz="1800" dirty="0">
              <a:solidFill>
                <a:srgbClr val="FF0000"/>
              </a:solidFill>
            </a:endParaRPr>
          </a:p>
          <a:p>
            <a:pPr marL="457200" lvl="0" indent="-342900" algn="l" rtl="0">
              <a:spcBef>
                <a:spcPts val="0"/>
              </a:spcBef>
              <a:spcAft>
                <a:spcPts val="0"/>
              </a:spcAft>
              <a:buClr>
                <a:srgbClr val="FF0000"/>
              </a:buClr>
              <a:buSzPts val="1800"/>
              <a:buChar char="★"/>
            </a:pPr>
            <a:r>
              <a:rPr lang="en" sz="1800" dirty="0">
                <a:solidFill>
                  <a:srgbClr val="FF0000"/>
                </a:solidFill>
              </a:rPr>
              <a:t> Willful defiance</a:t>
            </a:r>
            <a:endParaRPr sz="1800" dirty="0">
              <a:solidFill>
                <a:srgbClr val="FF0000"/>
              </a:solidFill>
            </a:endParaRPr>
          </a:p>
          <a:p>
            <a:pPr marL="457200" lvl="0" indent="-342900" algn="l" rtl="0">
              <a:spcBef>
                <a:spcPts val="0"/>
              </a:spcBef>
              <a:spcAft>
                <a:spcPts val="0"/>
              </a:spcAft>
              <a:buClr>
                <a:srgbClr val="FF0000"/>
              </a:buClr>
              <a:buSzPts val="1800"/>
              <a:buChar char="★"/>
            </a:pPr>
            <a:r>
              <a:rPr lang="en" sz="1800" dirty="0">
                <a:solidFill>
                  <a:srgbClr val="FF0000"/>
                </a:solidFill>
              </a:rPr>
              <a:t> Any incident occurring off school grounds that is not part of a school   </a:t>
            </a:r>
            <a:endParaRPr sz="1800" dirty="0">
              <a:solidFill>
                <a:srgbClr val="FF0000"/>
              </a:solidFill>
            </a:endParaRPr>
          </a:p>
          <a:p>
            <a:pPr marL="457200" lvl="0" indent="0" algn="l" rtl="0">
              <a:spcBef>
                <a:spcPts val="0"/>
              </a:spcBef>
              <a:spcAft>
                <a:spcPts val="0"/>
              </a:spcAft>
              <a:buNone/>
            </a:pPr>
            <a:r>
              <a:rPr lang="en" sz="1800" dirty="0">
                <a:solidFill>
                  <a:srgbClr val="FF0000"/>
                </a:solidFill>
              </a:rPr>
              <a:t> sponsored activity (unless the student’s behavior poses a safety or  </a:t>
            </a:r>
            <a:endParaRPr sz="1800" dirty="0">
              <a:solidFill>
                <a:srgbClr val="FF0000"/>
              </a:solidFill>
            </a:endParaRPr>
          </a:p>
          <a:p>
            <a:pPr marL="0" lvl="0" indent="0" algn="l" rtl="0">
              <a:spcBef>
                <a:spcPts val="0"/>
              </a:spcBef>
              <a:spcAft>
                <a:spcPts val="0"/>
              </a:spcAft>
              <a:buNone/>
            </a:pPr>
            <a:r>
              <a:rPr lang="en" sz="1800" dirty="0">
                <a:solidFill>
                  <a:srgbClr val="FF0000"/>
                </a:solidFill>
              </a:rPr>
              <a:t>        emotional distress concern).</a:t>
            </a:r>
            <a:endParaRPr sz="1800" dirty="0">
              <a:solidFill>
                <a:srgbClr val="FF0000"/>
              </a:solidFill>
            </a:endParaRPr>
          </a:p>
          <a:p>
            <a:pPr marL="0" lvl="0" indent="0" algn="l" rtl="0">
              <a:spcBef>
                <a:spcPts val="0"/>
              </a:spcBef>
              <a:spcAft>
                <a:spcPts val="0"/>
              </a:spcAft>
              <a:buNone/>
            </a:pPr>
            <a:endParaRPr sz="1800" dirty="0">
              <a:solidFill>
                <a:srgbClr val="FF0000"/>
              </a:solidFill>
            </a:endParaRPr>
          </a:p>
          <a:p>
            <a:pPr marL="0" lvl="0" indent="457200" algn="l" rtl="0">
              <a:spcBef>
                <a:spcPts val="0"/>
              </a:spcBef>
              <a:spcAft>
                <a:spcPts val="0"/>
              </a:spcAft>
              <a:buClr>
                <a:schemeClr val="dk1"/>
              </a:buClr>
              <a:buSzPts val="1100"/>
              <a:buFont typeface="Arial"/>
              <a:buNone/>
            </a:pPr>
            <a:endParaRPr sz="1800" dirty="0">
              <a:solidFill>
                <a:schemeClr val="dk1"/>
              </a:solidFill>
            </a:endParaRPr>
          </a:p>
          <a:p>
            <a:pPr marL="0" lvl="0" indent="457200" algn="l" rtl="0">
              <a:spcBef>
                <a:spcPts val="0"/>
              </a:spcBef>
              <a:spcAft>
                <a:spcPts val="0"/>
              </a:spcAft>
              <a:buNone/>
            </a:pPr>
            <a:endParaRPr sz="2400" dirty="0">
              <a:solidFill>
                <a:schemeClr val="dk1"/>
              </a:solidFill>
            </a:endParaRPr>
          </a:p>
          <a:p>
            <a:pPr marL="0" lvl="0" indent="457200" algn="l" rtl="0">
              <a:spcBef>
                <a:spcPts val="0"/>
              </a:spcBef>
              <a:spcAft>
                <a:spcPts val="0"/>
              </a:spcAft>
              <a:buNone/>
            </a:pPr>
            <a:endParaRPr sz="2400" dirty="0">
              <a:solidFill>
                <a:schemeClr val="dk1"/>
              </a:solidFill>
            </a:endParaRPr>
          </a:p>
          <a:p>
            <a:pPr marL="0" lvl="0" indent="457200" algn="l" rtl="0">
              <a:spcBef>
                <a:spcPts val="0"/>
              </a:spcBef>
              <a:spcAft>
                <a:spcPts val="0"/>
              </a:spcAft>
              <a:buNone/>
            </a:pPr>
            <a:endParaRPr sz="2400" dirty="0">
              <a:solidFill>
                <a:schemeClr val="dk1"/>
              </a:solidFill>
            </a:endParaRPr>
          </a:p>
          <a:p>
            <a:pPr marL="0" lvl="0" indent="457200" algn="l" rtl="0">
              <a:spcBef>
                <a:spcPts val="0"/>
              </a:spcBef>
              <a:spcAft>
                <a:spcPts val="0"/>
              </a:spcAft>
              <a:buNone/>
            </a:pPr>
            <a:endParaRPr sz="2400" dirty="0">
              <a:solidFill>
                <a:schemeClr val="dk1"/>
              </a:solidFill>
            </a:endParaRPr>
          </a:p>
          <a:p>
            <a:pPr marL="0" lvl="0" indent="457200" algn="l" rtl="0">
              <a:spcBef>
                <a:spcPts val="0"/>
              </a:spcBef>
              <a:spcAft>
                <a:spcPts val="0"/>
              </a:spcAft>
              <a:buNone/>
            </a:pPr>
            <a:endParaRPr sz="2400" dirty="0">
              <a:solidFill>
                <a:schemeClr val="dk1"/>
              </a:solidFill>
            </a:endParaRPr>
          </a:p>
          <a:p>
            <a:pPr marL="0" lvl="0" indent="457200" algn="l" rtl="0">
              <a:spcBef>
                <a:spcPts val="0"/>
              </a:spcBef>
              <a:spcAft>
                <a:spcPts val="0"/>
              </a:spcAft>
              <a:buNone/>
            </a:pPr>
            <a:endParaRPr sz="2400" dirty="0">
              <a:solidFill>
                <a:schemeClr val="dk1"/>
              </a:solidFill>
            </a:endParaRPr>
          </a:p>
          <a:p>
            <a:pPr marL="0" lvl="0" indent="457200" algn="l" rtl="0">
              <a:spcBef>
                <a:spcPts val="0"/>
              </a:spcBef>
              <a:spcAft>
                <a:spcPts val="0"/>
              </a:spcAft>
              <a:buClr>
                <a:schemeClr val="dk1"/>
              </a:buClr>
              <a:buSzPts val="1100"/>
              <a:buFont typeface="Arial"/>
              <a:buNone/>
            </a:pPr>
            <a:endParaRPr sz="2400" dirty="0">
              <a:solidFill>
                <a:schemeClr val="dk1"/>
              </a:solidFill>
            </a:endParaRPr>
          </a:p>
          <a:p>
            <a:pPr marL="0" lvl="0" indent="0" algn="l" rtl="0">
              <a:spcBef>
                <a:spcPts val="0"/>
              </a:spcBef>
              <a:spcAft>
                <a:spcPts val="0"/>
              </a:spcAft>
              <a:buNone/>
            </a:pPr>
            <a:endParaRPr dirty="0"/>
          </a:p>
        </p:txBody>
      </p:sp>
      <p:pic>
        <p:nvPicPr>
          <p:cNvPr id="152" name="Google Shape;152;p25" descr="Image result for angry student clipart"/>
          <p:cNvPicPr preferRelativeResize="0"/>
          <p:nvPr/>
        </p:nvPicPr>
        <p:blipFill>
          <a:blip r:embed="rId3">
            <a:alphaModFix/>
          </a:blip>
          <a:stretch>
            <a:fillRect/>
          </a:stretch>
        </p:blipFill>
        <p:spPr>
          <a:xfrm>
            <a:off x="3249850" y="4672437"/>
            <a:ext cx="1151076" cy="1972033"/>
          </a:xfrm>
          <a:prstGeom prst="rect">
            <a:avLst/>
          </a:prstGeom>
          <a:noFill/>
          <a:ln>
            <a:noFill/>
          </a:ln>
        </p:spPr>
      </p:pic>
      <p:pic>
        <p:nvPicPr>
          <p:cNvPr id="153" name="Google Shape;153;p25"/>
          <p:cNvPicPr preferRelativeResize="0"/>
          <p:nvPr/>
        </p:nvPicPr>
        <p:blipFill>
          <a:blip r:embed="rId4">
            <a:alphaModFix/>
          </a:blip>
          <a:stretch>
            <a:fillRect/>
          </a:stretch>
        </p:blipFill>
        <p:spPr>
          <a:xfrm>
            <a:off x="7092278" y="4550467"/>
            <a:ext cx="1520574" cy="1972035"/>
          </a:xfrm>
          <a:prstGeom prst="rect">
            <a:avLst/>
          </a:prstGeom>
          <a:noFill/>
          <a:ln>
            <a:noFill/>
          </a:ln>
        </p:spPr>
      </p:pic>
      <p:pic>
        <p:nvPicPr>
          <p:cNvPr id="154" name="Google Shape;154;p25" descr="Image result for teenager using phone in class cartoon"/>
          <p:cNvPicPr preferRelativeResize="0"/>
          <p:nvPr/>
        </p:nvPicPr>
        <p:blipFill>
          <a:blip r:embed="rId5">
            <a:alphaModFix/>
          </a:blip>
          <a:stretch>
            <a:fillRect/>
          </a:stretch>
        </p:blipFill>
        <p:spPr>
          <a:xfrm>
            <a:off x="642953" y="4757085"/>
            <a:ext cx="1695451" cy="1972033"/>
          </a:xfrm>
          <a:prstGeom prst="rect">
            <a:avLst/>
          </a:prstGeom>
          <a:noFill/>
          <a:ln>
            <a:noFill/>
          </a:ln>
        </p:spPr>
      </p:pic>
      <p:pic>
        <p:nvPicPr>
          <p:cNvPr id="155" name="Google Shape;155;p25" descr="Image result for teenagers fighting cartoon"/>
          <p:cNvPicPr preferRelativeResize="0"/>
          <p:nvPr/>
        </p:nvPicPr>
        <p:blipFill>
          <a:blip r:embed="rId6">
            <a:alphaModFix/>
          </a:blip>
          <a:stretch>
            <a:fillRect/>
          </a:stretch>
        </p:blipFill>
        <p:spPr>
          <a:xfrm>
            <a:off x="5312379" y="4345169"/>
            <a:ext cx="1206725" cy="1802735"/>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43750248"/>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Shape 123"/>
        <p:cNvGrpSpPr/>
        <p:nvPr/>
      </p:nvGrpSpPr>
      <p:grpSpPr>
        <a:xfrm>
          <a:off x="0" y="0"/>
          <a:ext cx="0" cy="0"/>
          <a:chOff x="0" y="0"/>
          <a:chExt cx="0" cy="0"/>
        </a:xfrm>
      </p:grpSpPr>
      <p:sp>
        <p:nvSpPr>
          <p:cNvPr id="124" name="Google Shape;124;p22"/>
          <p:cNvSpPr txBox="1">
            <a:spLocks noGrp="1"/>
          </p:cNvSpPr>
          <p:nvPr>
            <p:ph type="body" idx="1"/>
          </p:nvPr>
        </p:nvSpPr>
        <p:spPr>
          <a:xfrm>
            <a:off x="311702" y="1368300"/>
            <a:ext cx="8520601" cy="5259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r>
              <a:rPr lang="en" sz="2400" b="1" dirty="0">
                <a:solidFill>
                  <a:srgbClr val="FF0000"/>
                </a:solidFill>
              </a:rPr>
              <a:t>Students are entitled to a hearing for </a:t>
            </a:r>
            <a:endParaRPr sz="2400" b="1" dirty="0">
              <a:solidFill>
                <a:srgbClr val="FF0000"/>
              </a:solidFill>
            </a:endParaRPr>
          </a:p>
          <a:p>
            <a:pPr marL="0" lvl="0" indent="0" algn="l" rtl="0">
              <a:lnSpc>
                <a:spcPct val="100000"/>
              </a:lnSpc>
              <a:spcBef>
                <a:spcPts val="0"/>
              </a:spcBef>
              <a:spcAft>
                <a:spcPts val="0"/>
              </a:spcAft>
              <a:buNone/>
            </a:pPr>
            <a:r>
              <a:rPr lang="en" sz="2400" b="1" dirty="0">
                <a:solidFill>
                  <a:srgbClr val="FF0000"/>
                </a:solidFill>
              </a:rPr>
              <a:t>any suspension six (6) days or longer.</a:t>
            </a: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r>
              <a:rPr lang="en" sz="2400" b="1" dirty="0">
                <a:solidFill>
                  <a:srgbClr val="FF0000"/>
                </a:solidFill>
              </a:rPr>
              <a:t>Students CANNOT BE REMOVED from school prior to the hearing UNLESS…</a:t>
            </a: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457200" algn="l" rtl="0">
              <a:lnSpc>
                <a:spcPct val="100000"/>
              </a:lnSpc>
              <a:spcBef>
                <a:spcPts val="0"/>
              </a:spcBef>
              <a:spcAft>
                <a:spcPts val="0"/>
              </a:spcAft>
              <a:buNone/>
            </a:pPr>
            <a:r>
              <a:rPr lang="en" dirty="0">
                <a:solidFill>
                  <a:srgbClr val="FF0000"/>
                </a:solidFill>
              </a:rPr>
              <a:t>The student’s conduct “necessitated emergency removal” and the head of the LEA provides written justification to the student and parent.</a:t>
            </a:r>
            <a:endParaRPr sz="1400" dirty="0">
              <a:solidFill>
                <a:schemeClr val="dk1"/>
              </a:solidFill>
            </a:endParaRPr>
          </a:p>
          <a:p>
            <a:pPr marL="0" lvl="0" indent="0" algn="l" rtl="0">
              <a:lnSpc>
                <a:spcPct val="100000"/>
              </a:lnSpc>
              <a:spcBef>
                <a:spcPts val="0"/>
              </a:spcBef>
              <a:spcAft>
                <a:spcPts val="0"/>
              </a:spcAft>
              <a:buNone/>
            </a:pPr>
            <a:endParaRPr sz="2400" b="1" dirty="0">
              <a:solidFill>
                <a:srgbClr val="FF0000"/>
              </a:solidFill>
            </a:endParaRPr>
          </a:p>
          <a:p>
            <a:pPr marL="457200" lvl="0" indent="457200" algn="l" rtl="0">
              <a:lnSpc>
                <a:spcPct val="100000"/>
              </a:lnSpc>
              <a:spcBef>
                <a:spcPts val="0"/>
              </a:spcBef>
              <a:spcAft>
                <a:spcPts val="0"/>
              </a:spcAft>
              <a:buClr>
                <a:schemeClr val="dk1"/>
              </a:buClr>
              <a:buSzPts val="1100"/>
              <a:buFont typeface="Arial"/>
              <a:buNone/>
            </a:pPr>
            <a:r>
              <a:rPr lang="en" sz="2400" b="1" dirty="0">
                <a:solidFill>
                  <a:srgbClr val="FF0000"/>
                </a:solidFill>
              </a:rPr>
              <a:t>**DANGER == EMERGENCY REMOVAL**</a:t>
            </a: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lnSpc>
                <a:spcPct val="100000"/>
              </a:lnSpc>
              <a:spcBef>
                <a:spcPts val="0"/>
              </a:spcBef>
              <a:spcAft>
                <a:spcPts val="0"/>
              </a:spcAft>
              <a:buNone/>
            </a:pPr>
            <a:endParaRPr sz="2400" b="1" dirty="0">
              <a:solidFill>
                <a:srgbClr val="FF0000"/>
              </a:solidFill>
            </a:endParaRPr>
          </a:p>
          <a:p>
            <a:pPr marL="0" lvl="0" indent="0" algn="l" rtl="0">
              <a:spcBef>
                <a:spcPts val="0"/>
              </a:spcBef>
              <a:spcAft>
                <a:spcPts val="0"/>
              </a:spcAft>
              <a:buClr>
                <a:schemeClr val="dk1"/>
              </a:buClr>
              <a:buSzPts val="1100"/>
              <a:buFont typeface="Arial"/>
              <a:buNone/>
            </a:pPr>
            <a:endParaRPr dirty="0"/>
          </a:p>
          <a:p>
            <a:pPr marL="0" lvl="0" indent="0" algn="l" rtl="0">
              <a:spcBef>
                <a:spcPts val="1600"/>
              </a:spcBef>
              <a:spcAft>
                <a:spcPts val="1600"/>
              </a:spcAft>
              <a:buNone/>
            </a:pPr>
            <a:endParaRPr dirty="0"/>
          </a:p>
        </p:txBody>
      </p:sp>
      <p:pic>
        <p:nvPicPr>
          <p:cNvPr id="125" name="Google Shape;125;p22" descr="Image result for students have rights clipart"/>
          <p:cNvPicPr preferRelativeResize="0"/>
          <p:nvPr/>
        </p:nvPicPr>
        <p:blipFill>
          <a:blip r:embed="rId3">
            <a:alphaModFix/>
          </a:blip>
          <a:stretch>
            <a:fillRect/>
          </a:stretch>
        </p:blipFill>
        <p:spPr>
          <a:xfrm>
            <a:off x="6439351" y="630801"/>
            <a:ext cx="2009774" cy="2311400"/>
          </a:xfrm>
          <a:prstGeom prst="rect">
            <a:avLst/>
          </a:prstGeom>
          <a:noFill/>
          <a:ln>
            <a:noFill/>
          </a:ln>
        </p:spPr>
      </p:pic>
      <p:sp>
        <p:nvSpPr>
          <p:cNvPr id="126" name="Google Shape;126;p22"/>
          <p:cNvSpPr txBox="1"/>
          <p:nvPr/>
        </p:nvSpPr>
        <p:spPr>
          <a:xfrm>
            <a:off x="103702" y="387135"/>
            <a:ext cx="5859001" cy="1078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3000" b="1" dirty="0">
                <a:solidFill>
                  <a:srgbClr val="1C4587"/>
                </a:solidFill>
              </a:rPr>
              <a:t>Student Rights Under SFASA</a:t>
            </a:r>
            <a:endParaRPr sz="3000" b="1" dirty="0">
              <a:solidFill>
                <a:srgbClr val="1C4587"/>
              </a:solidFill>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11913196"/>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Shape 525"/>
          <p:cNvSpPr txBox="1">
            <a:spLocks/>
          </p:cNvSpPr>
          <p:nvPr/>
        </p:nvSpPr>
        <p:spPr bwMode="auto">
          <a:xfrm>
            <a:off x="457200" y="381000"/>
            <a:ext cx="8229600" cy="1143000"/>
          </a:xfrm>
          <a:prstGeom prst="rect">
            <a:avLst/>
          </a:prstGeom>
          <a:noFill/>
          <a:ln w="9525">
            <a:noFill/>
            <a:miter lim="800000"/>
            <a:headEnd/>
            <a:tailEnd/>
          </a:ln>
        </p:spPr>
        <p:txBody>
          <a:bodyPr lIns="91425" tIns="45700" rIns="91425" bIns="45700" anchor="b">
            <a:prstTxWarp prst="textNoShape">
              <a:avLst/>
            </a:prstTxWarp>
          </a:bodyPr>
          <a:lstStyle/>
          <a:p>
            <a:pPr algn="ctr">
              <a:buSzPct val="25000"/>
            </a:pPr>
            <a:r>
              <a:rPr lang="en-US" sz="3600" b="1">
                <a:solidFill>
                  <a:srgbClr val="595959"/>
                </a:solidFill>
                <a:ea typeface="Questrial" charset="0"/>
                <a:cs typeface="Questrial" charset="0"/>
                <a:sym typeface="Questrial" charset="0"/>
              </a:rPr>
              <a:t>Advocates for Justice and Education</a:t>
            </a:r>
            <a:br>
              <a:rPr lang="en-US" sz="3600" b="1">
                <a:solidFill>
                  <a:srgbClr val="595959"/>
                </a:solidFill>
                <a:ea typeface="Questrial" charset="0"/>
                <a:cs typeface="Questrial" charset="0"/>
                <a:sym typeface="Questrial" charset="0"/>
              </a:rPr>
            </a:br>
            <a:r>
              <a:rPr lang="en-US" sz="1600" i="1">
                <a:solidFill>
                  <a:srgbClr val="595959"/>
                </a:solidFill>
                <a:ea typeface="Arial" pitchFamily="4" charset="0"/>
                <a:cs typeface="Arial" pitchFamily="4" charset="0"/>
                <a:sym typeface="Arial" pitchFamily="4" charset="0"/>
              </a:rPr>
              <a:t>The federally designated Parent Training &amp; Information Center for Washington D.C. </a:t>
            </a:r>
            <a:br>
              <a:rPr lang="en-US" sz="1600" i="1">
                <a:solidFill>
                  <a:srgbClr val="595959"/>
                </a:solidFill>
                <a:ea typeface="Arial" pitchFamily="4" charset="0"/>
                <a:cs typeface="Arial" pitchFamily="4" charset="0"/>
                <a:sym typeface="Arial" pitchFamily="4" charset="0"/>
              </a:rPr>
            </a:br>
            <a:r>
              <a:rPr lang="en-US" sz="2400" b="1" i="1">
                <a:solidFill>
                  <a:srgbClr val="C00000"/>
                </a:solidFill>
                <a:ea typeface="Arial" pitchFamily="4" charset="0"/>
                <a:cs typeface="Arial" pitchFamily="4" charset="0"/>
                <a:sym typeface="Arial" pitchFamily="4" charset="0"/>
              </a:rPr>
              <a:t>Educate. Advocate. Empower.</a:t>
            </a:r>
            <a:endParaRPr lang="en-US" sz="2400" b="1" i="1">
              <a:solidFill>
                <a:srgbClr val="C00000"/>
              </a:solidFill>
              <a:ea typeface="Questrial" charset="0"/>
              <a:cs typeface="Questrial" charset="0"/>
              <a:sym typeface="Questrial" charset="0"/>
            </a:endParaRPr>
          </a:p>
        </p:txBody>
      </p:sp>
      <p:pic>
        <p:nvPicPr>
          <p:cNvPr id="15" name="Shape 523" descr="aje_logo"/>
          <p:cNvPicPr preferRelativeResize="0"/>
          <p:nvPr/>
        </p:nvPicPr>
        <p:blipFill rotWithShape="1">
          <a:blip r:embed="rId2">
            <a:alphaModFix/>
            <a:duotone>
              <a:schemeClr val="accent1">
                <a:shade val="45000"/>
                <a:satMod val="135000"/>
              </a:schemeClr>
              <a:prstClr val="white"/>
            </a:duotone>
          </a:blip>
          <a:srcRect/>
          <a:stretch/>
        </p:blipFill>
        <p:spPr>
          <a:xfrm>
            <a:off x="7467600" y="4648200"/>
            <a:ext cx="1447800" cy="1828800"/>
          </a:xfrm>
          <a:prstGeom prst="rect">
            <a:avLst/>
          </a:prstGeom>
          <a:noFill/>
          <a:ln>
            <a:noFill/>
          </a:ln>
        </p:spPr>
      </p:pic>
      <p:sp>
        <p:nvSpPr>
          <p:cNvPr id="30724" name="Rectangle 15"/>
          <p:cNvSpPr>
            <a:spLocks noChangeArrowheads="1"/>
          </p:cNvSpPr>
          <p:nvPr/>
        </p:nvSpPr>
        <p:spPr bwMode="auto">
          <a:xfrm>
            <a:off x="2398713" y="4924425"/>
            <a:ext cx="4572000" cy="1323975"/>
          </a:xfrm>
          <a:prstGeom prst="rect">
            <a:avLst/>
          </a:prstGeom>
          <a:noFill/>
          <a:ln w="9525">
            <a:noFill/>
            <a:miter lim="800000"/>
            <a:headEnd/>
            <a:tailEnd/>
          </a:ln>
        </p:spPr>
        <p:txBody>
          <a:bodyPr>
            <a:prstTxWarp prst="textNoShape">
              <a:avLst/>
            </a:prstTxWarp>
            <a:spAutoFit/>
          </a:bodyPr>
          <a:lstStyle/>
          <a:p>
            <a:pPr marL="228600" indent="-228600" algn="r">
              <a:buClr>
                <a:srgbClr val="7A7A7A"/>
              </a:buClr>
              <a:buSzPct val="25000"/>
            </a:pPr>
            <a:r>
              <a:rPr lang="en-US" sz="1600" u="sng">
                <a:solidFill>
                  <a:srgbClr val="002060"/>
                </a:solidFill>
                <a:ea typeface="Questrial" charset="0"/>
                <a:cs typeface="Questrial" charset="0"/>
                <a:sym typeface="Questrial" charset="0"/>
              </a:rPr>
              <a:t>Mary’s Center Location</a:t>
            </a:r>
          </a:p>
          <a:p>
            <a:pPr marL="228600" indent="-228600" algn="r">
              <a:buClr>
                <a:srgbClr val="7A7A7A"/>
              </a:buClr>
              <a:buSzPct val="25000"/>
            </a:pPr>
            <a:r>
              <a:rPr lang="en-US" sz="1600">
                <a:solidFill>
                  <a:srgbClr val="002060"/>
                </a:solidFill>
                <a:ea typeface="Questrial" charset="0"/>
                <a:cs typeface="Questrial" charset="0"/>
                <a:sym typeface="Questrial" charset="0"/>
              </a:rPr>
              <a:t>3912 Georgia Ave. NW</a:t>
            </a:r>
          </a:p>
          <a:p>
            <a:pPr marL="228600" indent="-228600" algn="r">
              <a:buClr>
                <a:srgbClr val="7A7A7A"/>
              </a:buClr>
              <a:buSzPct val="25000"/>
            </a:pPr>
            <a:r>
              <a:rPr lang="en-US" sz="1600">
                <a:solidFill>
                  <a:srgbClr val="002060"/>
                </a:solidFill>
                <a:ea typeface="Questrial" charset="0"/>
                <a:cs typeface="Questrial" charset="0"/>
                <a:sym typeface="Questrial" charset="0"/>
              </a:rPr>
              <a:t>Washington, DC 20011</a:t>
            </a:r>
          </a:p>
          <a:p>
            <a:pPr marL="228600" indent="-228600" algn="r">
              <a:buClr>
                <a:srgbClr val="7A7A7A"/>
              </a:buClr>
              <a:buSzPct val="25000"/>
            </a:pPr>
            <a:r>
              <a:rPr lang="en-US" sz="1600">
                <a:solidFill>
                  <a:srgbClr val="002060"/>
                </a:solidFill>
                <a:ea typeface="Questrial" charset="0"/>
                <a:cs typeface="Questrial" charset="0"/>
                <a:sym typeface="Questrial" charset="0"/>
              </a:rPr>
              <a:t>Hours: Tuesday &amp; Thursday </a:t>
            </a:r>
          </a:p>
          <a:p>
            <a:pPr marL="228600" indent="-228600" algn="r">
              <a:buClr>
                <a:srgbClr val="7A7A7A"/>
              </a:buClr>
              <a:buSzPct val="25000"/>
            </a:pPr>
            <a:r>
              <a:rPr lang="en-US" sz="1600">
                <a:solidFill>
                  <a:srgbClr val="002060"/>
                </a:solidFill>
                <a:ea typeface="Questrial" charset="0"/>
                <a:cs typeface="Questrial" charset="0"/>
                <a:sym typeface="Questrial" charset="0"/>
              </a:rPr>
              <a:t>9:00am-5:00pm</a:t>
            </a:r>
          </a:p>
        </p:txBody>
      </p:sp>
      <p:sp>
        <p:nvSpPr>
          <p:cNvPr id="30725" name="Rectangle 16"/>
          <p:cNvSpPr>
            <a:spLocks noChangeArrowheads="1"/>
          </p:cNvSpPr>
          <p:nvPr/>
        </p:nvSpPr>
        <p:spPr bwMode="auto">
          <a:xfrm>
            <a:off x="381000" y="4410075"/>
            <a:ext cx="4000500" cy="1816100"/>
          </a:xfrm>
          <a:prstGeom prst="rect">
            <a:avLst/>
          </a:prstGeom>
          <a:noFill/>
          <a:ln w="9525">
            <a:noFill/>
            <a:miter lim="800000"/>
            <a:headEnd/>
            <a:tailEnd/>
          </a:ln>
        </p:spPr>
        <p:txBody>
          <a:bodyPr>
            <a:prstTxWarp prst="textNoShape">
              <a:avLst/>
            </a:prstTxWarp>
            <a:spAutoFit/>
          </a:bodyPr>
          <a:lstStyle/>
          <a:p>
            <a:pPr marL="228600" indent="-228600">
              <a:buClr>
                <a:srgbClr val="7A7A7A"/>
              </a:buClr>
              <a:buSzPct val="25000"/>
            </a:pPr>
            <a:r>
              <a:rPr lang="en-US" sz="1600" dirty="0" smtClean="0">
                <a:solidFill>
                  <a:srgbClr val="002060"/>
                </a:solidFill>
                <a:ea typeface="Questrial" charset="0"/>
                <a:cs typeface="Questrial" charset="0"/>
                <a:sym typeface="Questrial" charset="0"/>
              </a:rPr>
              <a:t>1200 G Street, NW #725 (new address!)</a:t>
            </a:r>
          </a:p>
          <a:p>
            <a:pPr marL="228600" indent="-228600">
              <a:buClr>
                <a:srgbClr val="7A7A7A"/>
              </a:buClr>
              <a:buSzPct val="25000"/>
            </a:pPr>
            <a:r>
              <a:rPr lang="en-US" sz="1600" dirty="0">
                <a:solidFill>
                  <a:srgbClr val="002060"/>
                </a:solidFill>
                <a:ea typeface="Questrial" charset="0"/>
                <a:cs typeface="Questrial" charset="0"/>
                <a:sym typeface="Questrial" charset="0"/>
              </a:rPr>
              <a:t>Washington, DC </a:t>
            </a:r>
            <a:r>
              <a:rPr lang="en-US" sz="1600" dirty="0" smtClean="0">
                <a:solidFill>
                  <a:srgbClr val="002060"/>
                </a:solidFill>
                <a:ea typeface="Questrial" charset="0"/>
                <a:cs typeface="Questrial" charset="0"/>
                <a:sym typeface="Questrial" charset="0"/>
              </a:rPr>
              <a:t>20005</a:t>
            </a:r>
          </a:p>
          <a:p>
            <a:pPr marL="228600" indent="-228600">
              <a:buClr>
                <a:srgbClr val="7A7A7A"/>
              </a:buClr>
              <a:buSzPct val="25000"/>
            </a:pPr>
            <a:r>
              <a:rPr lang="en-US" sz="1600" dirty="0">
                <a:solidFill>
                  <a:srgbClr val="002060"/>
                </a:solidFill>
                <a:ea typeface="Questrial" charset="0"/>
                <a:cs typeface="Questrial" charset="0"/>
                <a:sym typeface="Questrial" charset="0"/>
              </a:rPr>
              <a:t>Hours: Monday-Friday, 9:00am-5:00pm</a:t>
            </a:r>
          </a:p>
          <a:p>
            <a:pPr marL="228600" indent="-228600">
              <a:buClr>
                <a:srgbClr val="7A7A7A"/>
              </a:buClr>
              <a:buSzPct val="25000"/>
            </a:pPr>
            <a:r>
              <a:rPr lang="en-US" sz="1600" dirty="0">
                <a:solidFill>
                  <a:srgbClr val="002060"/>
                </a:solidFill>
                <a:ea typeface="Questrial" charset="0"/>
                <a:cs typeface="Questrial" charset="0"/>
                <a:sym typeface="Questrial" charset="0"/>
              </a:rPr>
              <a:t>Phone: (202) 678-8060</a:t>
            </a:r>
          </a:p>
          <a:p>
            <a:pPr marL="228600" indent="-228600">
              <a:buClr>
                <a:srgbClr val="7A7A7A"/>
              </a:buClr>
              <a:buSzPct val="25000"/>
            </a:pPr>
            <a:r>
              <a:rPr lang="en-US" sz="1600" u="sng" dirty="0">
                <a:solidFill>
                  <a:srgbClr val="C00000"/>
                </a:solidFill>
                <a:ea typeface="Questrial" charset="0"/>
                <a:cs typeface="Questrial" charset="0"/>
                <a:sym typeface="Questrial" charset="0"/>
                <a:hlinkClick r:id="rId3"/>
              </a:rPr>
              <a:t>www.aje-dc.org</a:t>
            </a:r>
            <a:r>
              <a:rPr lang="en-US" sz="1600" dirty="0">
                <a:solidFill>
                  <a:srgbClr val="3C5184"/>
                </a:solidFill>
                <a:ea typeface="Questrial" charset="0"/>
                <a:cs typeface="Questrial" charset="0"/>
                <a:sym typeface="Questrial" charset="0"/>
              </a:rPr>
              <a:t> </a:t>
            </a:r>
          </a:p>
          <a:p>
            <a:pPr marL="228600" indent="-228600">
              <a:buClr>
                <a:srgbClr val="7A7A7A"/>
              </a:buClr>
              <a:buSzPct val="25000"/>
            </a:pPr>
            <a:r>
              <a:rPr lang="en-US" sz="1600" dirty="0" err="1">
                <a:solidFill>
                  <a:srgbClr val="002060"/>
                </a:solidFill>
                <a:ea typeface="Questrial" charset="0"/>
                <a:cs typeface="Questrial" charset="0"/>
                <a:sym typeface="Questrial" charset="0"/>
              </a:rPr>
              <a:t>information@aje-dc.org</a:t>
            </a:r>
            <a:endParaRPr lang="en-US" sz="1600" dirty="0">
              <a:solidFill>
                <a:srgbClr val="002060"/>
              </a:solidFill>
              <a:ea typeface="Questrial" charset="0"/>
              <a:cs typeface="Questrial" charset="0"/>
              <a:sym typeface="Questrial" charset="0"/>
            </a:endParaRPr>
          </a:p>
          <a:p>
            <a:pPr marL="228600" indent="-228600">
              <a:buClr>
                <a:srgbClr val="7A7A7A"/>
              </a:buClr>
              <a:buSzPct val="25000"/>
            </a:pPr>
            <a:r>
              <a:rPr lang="en-US" sz="1600" dirty="0">
                <a:solidFill>
                  <a:srgbClr val="002060"/>
                </a:solidFill>
              </a:rPr>
              <a:t>@</a:t>
            </a:r>
            <a:r>
              <a:rPr lang="en-US" sz="1600" dirty="0" err="1">
                <a:solidFill>
                  <a:srgbClr val="002060"/>
                </a:solidFill>
              </a:rPr>
              <a:t>AJEinc</a:t>
            </a:r>
            <a:endParaRPr lang="en-US" sz="1600" dirty="0">
              <a:solidFill>
                <a:srgbClr val="002060"/>
              </a:solidFill>
              <a:ea typeface="Questrial" charset="0"/>
              <a:cs typeface="Questrial" charset="0"/>
              <a:sym typeface="Questrial" charset="0"/>
            </a:endParaRPr>
          </a:p>
        </p:txBody>
      </p:sp>
      <p:sp>
        <p:nvSpPr>
          <p:cNvPr id="30726" name="Rectangle 1"/>
          <p:cNvSpPr>
            <a:spLocks noChangeArrowheads="1"/>
          </p:cNvSpPr>
          <p:nvPr/>
        </p:nvSpPr>
        <p:spPr bwMode="auto">
          <a:xfrm>
            <a:off x="457200" y="3468688"/>
            <a:ext cx="8229600" cy="646112"/>
          </a:xfrm>
          <a:prstGeom prst="rect">
            <a:avLst/>
          </a:prstGeom>
          <a:noFill/>
          <a:ln w="9525">
            <a:noFill/>
            <a:miter lim="800000"/>
            <a:headEnd/>
            <a:tailEnd/>
          </a:ln>
        </p:spPr>
        <p:txBody>
          <a:bodyPr>
            <a:prstTxWarp prst="textNoShape">
              <a:avLst/>
            </a:prstTxWarp>
            <a:spAutoFit/>
          </a:bodyPr>
          <a:lstStyle/>
          <a:p>
            <a:pPr algn="ctr"/>
            <a:r>
              <a:rPr lang="en-US" b="1" i="1">
                <a:solidFill>
                  <a:srgbClr val="002060"/>
                </a:solidFill>
              </a:rPr>
              <a:t>Our passion is empowering families by equipping parents and students with disabilities with the tools they need to be their own advocates.</a:t>
            </a:r>
            <a:endParaRPr lang="en-US" i="1">
              <a:solidFill>
                <a:srgbClr val="002060"/>
              </a:solidFill>
            </a:endParaRPr>
          </a:p>
        </p:txBody>
      </p:sp>
      <p:sp>
        <p:nvSpPr>
          <p:cNvPr id="30727" name="Rectangle 2"/>
          <p:cNvSpPr>
            <a:spLocks noChangeArrowheads="1"/>
          </p:cNvSpPr>
          <p:nvPr/>
        </p:nvSpPr>
        <p:spPr bwMode="auto">
          <a:xfrm>
            <a:off x="971550" y="1614488"/>
            <a:ext cx="7200900" cy="1200150"/>
          </a:xfrm>
          <a:prstGeom prst="rect">
            <a:avLst/>
          </a:prstGeom>
          <a:noFill/>
          <a:ln w="9525">
            <a:noFill/>
            <a:miter lim="800000"/>
            <a:headEnd/>
            <a:tailEnd/>
          </a:ln>
        </p:spPr>
        <p:txBody>
          <a:bodyPr>
            <a:prstTxWarp prst="textNoShape">
              <a:avLst/>
            </a:prstTxWarp>
            <a:spAutoFit/>
          </a:bodyPr>
          <a:lstStyle/>
          <a:p>
            <a:pPr algn="ctr"/>
            <a:r>
              <a:rPr lang="en-US">
                <a:solidFill>
                  <a:srgbClr val="595959"/>
                </a:solidFill>
              </a:rPr>
              <a:t>AJE’s mission is to empower families, youth, and the community to be effective advocates to ensure that children and youth, particularly those who have special needs, receive access to appropriate education and health services. </a:t>
            </a:r>
          </a:p>
        </p:txBody>
      </p:sp>
      <p:cxnSp>
        <p:nvCxnSpPr>
          <p:cNvPr id="5" name="Straight Connector 4"/>
          <p:cNvCxnSpPr/>
          <p:nvPr/>
        </p:nvCxnSpPr>
        <p:spPr>
          <a:xfrm>
            <a:off x="685800" y="3048000"/>
            <a:ext cx="7772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Custom 7">
      <a:dk1>
        <a:srgbClr val="000000"/>
      </a:dk1>
      <a:lt1>
        <a:srgbClr val="FFFFFF"/>
      </a:lt1>
      <a:dk2>
        <a:srgbClr val="3C5184"/>
      </a:dk2>
      <a:lt2>
        <a:srgbClr val="002060"/>
      </a:lt2>
      <a:accent1>
        <a:srgbClr val="7A7A7A"/>
      </a:accent1>
      <a:accent2>
        <a:srgbClr val="C00000"/>
      </a:accent2>
      <a:accent3>
        <a:srgbClr val="526DB0"/>
      </a:accent3>
      <a:accent4>
        <a:srgbClr val="484A59"/>
      </a:accent4>
      <a:accent5>
        <a:srgbClr val="526DB0"/>
      </a:accent5>
      <a:accent6>
        <a:srgbClr val="6C6F86"/>
      </a:accent6>
      <a:hlink>
        <a:srgbClr val="C00000"/>
      </a:hlink>
      <a:folHlink>
        <a:srgbClr val="C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44665</TotalTime>
  <Words>1183</Words>
  <Application>Microsoft Macintosh PowerPoint</Application>
  <PresentationFormat>On-screen Show (4:3)</PresentationFormat>
  <Paragraphs>114</Paragraphs>
  <Slides>8</Slides>
  <Notes>7</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Essential</vt:lpstr>
      <vt:lpstr>SCHOOL DISCIPLINE: What parents need to know   Guest:  Barrie lynn tapia, special education attorney   </vt:lpstr>
      <vt:lpstr>  Join the webinar at: https://join.Me/ajeparents  or join via conference call: +1.202.602.1295 access code:399-428-506#  questions? Email information@aje-dc.Org    AJE Special Education Thursdays:  offering a better understanding of DC special education in a "bite-size" format  These 30-minute sessions, available online, give parents and professionals: information, education and a better understanding of DC special education issues in a "bite-size" format. Special Education Thursdays are provided FREE for parents and professionals to answer your questions about special education in DC, where to go for help, and to learn how to advocate for a child with a disability or learning need. </vt:lpstr>
      <vt:lpstr>What is SFASA??  </vt:lpstr>
      <vt:lpstr>Slide 4</vt:lpstr>
      <vt:lpstr>School Year 2019-2020   Grades K-8  NO out of school suspensions, expulsions and involuntary transfers unless student’s behavior poses a safety or emotional distress concern.       </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AJE:  Parent Training &amp; Information Center</dc:title>
  <dc:creator>Molly L Whalen</dc:creator>
  <cp:lastModifiedBy>Mary Whalen</cp:lastModifiedBy>
  <cp:revision>79</cp:revision>
  <cp:lastPrinted>2016-09-14T19:14:26Z</cp:lastPrinted>
  <dcterms:created xsi:type="dcterms:W3CDTF">2019-05-15T17:43:00Z</dcterms:created>
  <dcterms:modified xsi:type="dcterms:W3CDTF">2019-05-15T17:43:58Z</dcterms:modified>
</cp:coreProperties>
</file>