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sldIdLst>
    <p:sldId id="257"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05" autoAdjust="0"/>
    <p:restoredTop sz="94660"/>
  </p:normalViewPr>
  <p:slideViewPr>
    <p:cSldViewPr snapToGrid="0">
      <p:cViewPr varScale="1">
        <p:scale>
          <a:sx n="69" d="100"/>
          <a:sy n="69" d="100"/>
        </p:scale>
        <p:origin x="1184"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D8B6E77-1A87-449D-8DAB-FADAA7C047EF}" type="datetimeFigureOut">
              <a:rPr lang="en-US" smtClean="0"/>
              <a:t>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47888-1990-4422-AFBD-E08317BFEA1A}" type="slidenum">
              <a:rPr lang="en-US" smtClean="0"/>
              <a:t>‹#›</a:t>
            </a:fld>
            <a:endParaRPr lang="en-US"/>
          </a:p>
        </p:txBody>
      </p:sp>
    </p:spTree>
    <p:extLst>
      <p:ext uri="{BB962C8B-B14F-4D97-AF65-F5344CB8AC3E}">
        <p14:creationId xmlns:p14="http://schemas.microsoft.com/office/powerpoint/2010/main" val="1879709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8B6E77-1A87-449D-8DAB-FADAA7C047EF}" type="datetimeFigureOut">
              <a:rPr lang="en-US" smtClean="0"/>
              <a:t>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47888-1990-4422-AFBD-E08317BFEA1A}" type="slidenum">
              <a:rPr lang="en-US" smtClean="0"/>
              <a:t>‹#›</a:t>
            </a:fld>
            <a:endParaRPr lang="en-US"/>
          </a:p>
        </p:txBody>
      </p:sp>
    </p:spTree>
    <p:extLst>
      <p:ext uri="{BB962C8B-B14F-4D97-AF65-F5344CB8AC3E}">
        <p14:creationId xmlns:p14="http://schemas.microsoft.com/office/powerpoint/2010/main" val="32249291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8B6E77-1A87-449D-8DAB-FADAA7C047EF}" type="datetimeFigureOut">
              <a:rPr lang="en-US" smtClean="0"/>
              <a:t>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47888-1990-4422-AFBD-E08317BFEA1A}" type="slidenum">
              <a:rPr lang="en-US" smtClean="0"/>
              <a:t>‹#›</a:t>
            </a:fld>
            <a:endParaRPr lang="en-US"/>
          </a:p>
        </p:txBody>
      </p:sp>
    </p:spTree>
    <p:extLst>
      <p:ext uri="{BB962C8B-B14F-4D97-AF65-F5344CB8AC3E}">
        <p14:creationId xmlns:p14="http://schemas.microsoft.com/office/powerpoint/2010/main" val="36903318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8B6E77-1A87-449D-8DAB-FADAA7C047EF}" type="datetimeFigureOut">
              <a:rPr lang="en-US" smtClean="0"/>
              <a:t>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47888-1990-4422-AFBD-E08317BFEA1A}" type="slidenum">
              <a:rPr lang="en-US" smtClean="0"/>
              <a:t>‹#›</a:t>
            </a:fld>
            <a:endParaRPr lang="en-US"/>
          </a:p>
        </p:txBody>
      </p:sp>
    </p:spTree>
    <p:extLst>
      <p:ext uri="{BB962C8B-B14F-4D97-AF65-F5344CB8AC3E}">
        <p14:creationId xmlns:p14="http://schemas.microsoft.com/office/powerpoint/2010/main" val="38695906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4D8B6E77-1A87-449D-8DAB-FADAA7C047EF}" type="datetimeFigureOut">
              <a:rPr lang="en-US" smtClean="0"/>
              <a:t>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B47888-1990-4422-AFBD-E08317BFEA1A}" type="slidenum">
              <a:rPr lang="en-US" smtClean="0"/>
              <a:t>‹#›</a:t>
            </a:fld>
            <a:endParaRPr lang="en-US"/>
          </a:p>
        </p:txBody>
      </p:sp>
    </p:spTree>
    <p:extLst>
      <p:ext uri="{BB962C8B-B14F-4D97-AF65-F5344CB8AC3E}">
        <p14:creationId xmlns:p14="http://schemas.microsoft.com/office/powerpoint/2010/main" val="39364331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8B6E77-1A87-449D-8DAB-FADAA7C047EF}" type="datetimeFigureOut">
              <a:rPr lang="en-US" smtClean="0"/>
              <a:t>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47888-1990-4422-AFBD-E08317BFEA1A}" type="slidenum">
              <a:rPr lang="en-US" smtClean="0"/>
              <a:t>‹#›</a:t>
            </a:fld>
            <a:endParaRPr lang="en-US"/>
          </a:p>
        </p:txBody>
      </p:sp>
    </p:spTree>
    <p:extLst>
      <p:ext uri="{BB962C8B-B14F-4D97-AF65-F5344CB8AC3E}">
        <p14:creationId xmlns:p14="http://schemas.microsoft.com/office/powerpoint/2010/main" val="19529505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D8B6E77-1A87-449D-8DAB-FADAA7C047EF}" type="datetimeFigureOut">
              <a:rPr lang="en-US" smtClean="0"/>
              <a:t>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B47888-1990-4422-AFBD-E08317BFEA1A}" type="slidenum">
              <a:rPr lang="en-US" smtClean="0"/>
              <a:t>‹#›</a:t>
            </a:fld>
            <a:endParaRPr lang="en-US"/>
          </a:p>
        </p:txBody>
      </p:sp>
    </p:spTree>
    <p:extLst>
      <p:ext uri="{BB962C8B-B14F-4D97-AF65-F5344CB8AC3E}">
        <p14:creationId xmlns:p14="http://schemas.microsoft.com/office/powerpoint/2010/main" val="3358553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D8B6E77-1A87-449D-8DAB-FADAA7C047EF}" type="datetimeFigureOut">
              <a:rPr lang="en-US" smtClean="0"/>
              <a:t>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B47888-1990-4422-AFBD-E08317BFEA1A}" type="slidenum">
              <a:rPr lang="en-US" smtClean="0"/>
              <a:t>‹#›</a:t>
            </a:fld>
            <a:endParaRPr lang="en-US"/>
          </a:p>
        </p:txBody>
      </p:sp>
    </p:spTree>
    <p:extLst>
      <p:ext uri="{BB962C8B-B14F-4D97-AF65-F5344CB8AC3E}">
        <p14:creationId xmlns:p14="http://schemas.microsoft.com/office/powerpoint/2010/main" val="2717681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8B6E77-1A87-449D-8DAB-FADAA7C047EF}" type="datetimeFigureOut">
              <a:rPr lang="en-US" smtClean="0"/>
              <a:t>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B47888-1990-4422-AFBD-E08317BFEA1A}" type="slidenum">
              <a:rPr lang="en-US" smtClean="0"/>
              <a:t>‹#›</a:t>
            </a:fld>
            <a:endParaRPr lang="en-US"/>
          </a:p>
        </p:txBody>
      </p:sp>
    </p:spTree>
    <p:extLst>
      <p:ext uri="{BB962C8B-B14F-4D97-AF65-F5344CB8AC3E}">
        <p14:creationId xmlns:p14="http://schemas.microsoft.com/office/powerpoint/2010/main" val="4089740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D8B6E77-1A87-449D-8DAB-FADAA7C047EF}" type="datetimeFigureOut">
              <a:rPr lang="en-US" smtClean="0"/>
              <a:t>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47888-1990-4422-AFBD-E08317BFEA1A}" type="slidenum">
              <a:rPr lang="en-US" smtClean="0"/>
              <a:t>‹#›</a:t>
            </a:fld>
            <a:endParaRPr lang="en-US"/>
          </a:p>
        </p:txBody>
      </p:sp>
    </p:spTree>
    <p:extLst>
      <p:ext uri="{BB962C8B-B14F-4D97-AF65-F5344CB8AC3E}">
        <p14:creationId xmlns:p14="http://schemas.microsoft.com/office/powerpoint/2010/main" val="8002508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4D8B6E77-1A87-449D-8DAB-FADAA7C047EF}" type="datetimeFigureOut">
              <a:rPr lang="en-US" smtClean="0"/>
              <a:t>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B47888-1990-4422-AFBD-E08317BFEA1A}" type="slidenum">
              <a:rPr lang="en-US" smtClean="0"/>
              <a:t>‹#›</a:t>
            </a:fld>
            <a:endParaRPr lang="en-US"/>
          </a:p>
        </p:txBody>
      </p:sp>
    </p:spTree>
    <p:extLst>
      <p:ext uri="{BB962C8B-B14F-4D97-AF65-F5344CB8AC3E}">
        <p14:creationId xmlns:p14="http://schemas.microsoft.com/office/powerpoint/2010/main" val="29277159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8B6E77-1A87-449D-8DAB-FADAA7C047EF}" type="datetimeFigureOut">
              <a:rPr lang="en-US" smtClean="0"/>
              <a:t>2/3/2021</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B47888-1990-4422-AFBD-E08317BFEA1A}" type="slidenum">
              <a:rPr lang="en-US" smtClean="0"/>
              <a:t>‹#›</a:t>
            </a:fld>
            <a:endParaRPr lang="en-US"/>
          </a:p>
        </p:txBody>
      </p:sp>
    </p:spTree>
    <p:extLst>
      <p:ext uri="{BB962C8B-B14F-4D97-AF65-F5344CB8AC3E}">
        <p14:creationId xmlns:p14="http://schemas.microsoft.com/office/powerpoint/2010/main" val="387820868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coleman@familyvoices.org" TargetMode="External"/><Relationship Id="rId2" Type="http://schemas.openxmlformats.org/officeDocument/2006/relationships/hyperlink" Target="https://www.surveymonkey.com/r/DMD_SMA" TargetMode="Externa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67197" y="2369274"/>
            <a:ext cx="8476786" cy="3936741"/>
          </a:xfrm>
          <a:noFill/>
          <a:ln w="25400">
            <a:solidFill>
              <a:srgbClr val="C00000"/>
            </a:solidFill>
          </a:ln>
        </p:spPr>
        <p:txBody>
          <a:bodyPr>
            <a:noAutofit/>
          </a:bodyPr>
          <a:lstStyle/>
          <a:p>
            <a:pPr algn="l">
              <a:lnSpc>
                <a:spcPct val="103000"/>
              </a:lnSpc>
              <a:spcBef>
                <a:spcPts val="0"/>
              </a:spcBef>
            </a:pPr>
            <a:endParaRPr lang="en-US" sz="1100" dirty="0"/>
          </a:p>
          <a:p>
            <a:pPr algn="l">
              <a:lnSpc>
                <a:spcPct val="103000"/>
              </a:lnSpc>
              <a:spcBef>
                <a:spcPts val="0"/>
              </a:spcBef>
            </a:pPr>
            <a:r>
              <a:rPr lang="en-US" sz="1200" dirty="0"/>
              <a:t>For some families, </a:t>
            </a:r>
            <a:r>
              <a:rPr lang="en-US" sz="1200" dirty="0" smtClean="0"/>
              <a:t>having their child diagnosed with </a:t>
            </a:r>
            <a:r>
              <a:rPr lang="en-US" sz="1200" b="1" dirty="0" smtClean="0"/>
              <a:t>Spinal Muscular Atrophy (SMA) </a:t>
            </a:r>
            <a:r>
              <a:rPr lang="en-US" sz="1200" dirty="0" smtClean="0"/>
              <a:t>or </a:t>
            </a:r>
            <a:r>
              <a:rPr lang="en-US" sz="1200" b="1" dirty="0" err="1" smtClean="0"/>
              <a:t>Duchenne’s</a:t>
            </a:r>
            <a:r>
              <a:rPr lang="en-US" sz="1200" b="1" dirty="0" smtClean="0"/>
              <a:t> Muscular Dystrophy (DMD) </a:t>
            </a:r>
            <a:r>
              <a:rPr lang="en-US" sz="1200" dirty="0" smtClean="0"/>
              <a:t>can feel overwhelming. You are suddenly expected to become experts in this rare condition, identify best treatment centers, connect with other families and determine if new emerging treatments would benefit your child.</a:t>
            </a:r>
            <a:endParaRPr lang="en-US" sz="1200" dirty="0"/>
          </a:p>
          <a:p>
            <a:pPr algn="l">
              <a:lnSpc>
                <a:spcPct val="103000"/>
              </a:lnSpc>
              <a:spcBef>
                <a:spcPts val="0"/>
              </a:spcBef>
            </a:pPr>
            <a:endParaRPr lang="en-US" sz="1200" dirty="0"/>
          </a:p>
          <a:p>
            <a:pPr algn="l">
              <a:lnSpc>
                <a:spcPct val="103000"/>
              </a:lnSpc>
              <a:spcBef>
                <a:spcPts val="0"/>
              </a:spcBef>
            </a:pPr>
            <a:r>
              <a:rPr lang="en-US" sz="1200" b="1" dirty="0" smtClean="0">
                <a:solidFill>
                  <a:srgbClr val="C00000"/>
                </a:solidFill>
              </a:rPr>
              <a:t>Families </a:t>
            </a:r>
            <a:r>
              <a:rPr lang="en-US" sz="1200" b="1" dirty="0">
                <a:solidFill>
                  <a:srgbClr val="C00000"/>
                </a:solidFill>
              </a:rPr>
              <a:t>Voices is convening a focus group to understand </a:t>
            </a:r>
            <a:r>
              <a:rPr lang="en-US" sz="1200" b="1" dirty="0" smtClean="0">
                <a:solidFill>
                  <a:srgbClr val="C00000"/>
                </a:solidFill>
              </a:rPr>
              <a:t>the barriers families encounter </a:t>
            </a:r>
            <a:r>
              <a:rPr lang="en-US" sz="1200" b="1" dirty="0">
                <a:solidFill>
                  <a:srgbClr val="C00000"/>
                </a:solidFill>
              </a:rPr>
              <a:t>in navigating the healthcare system for a child with SMA or </a:t>
            </a:r>
            <a:r>
              <a:rPr lang="en-US" sz="1200" b="1" dirty="0" smtClean="0">
                <a:solidFill>
                  <a:srgbClr val="C00000"/>
                </a:solidFill>
              </a:rPr>
              <a:t>DMD when they are seeking treatment, peer support and local resources.</a:t>
            </a:r>
            <a:endParaRPr lang="en-US" sz="1200" dirty="0"/>
          </a:p>
          <a:p>
            <a:pPr marL="171450" indent="-171450" algn="l">
              <a:lnSpc>
                <a:spcPct val="103000"/>
              </a:lnSpc>
              <a:spcBef>
                <a:spcPts val="0"/>
              </a:spcBef>
              <a:buFont typeface="Arial" panose="020B0604020202020204" pitchFamily="34" charset="0"/>
              <a:buChar char="•"/>
            </a:pPr>
            <a:r>
              <a:rPr lang="en-US" sz="1200" dirty="0" smtClean="0"/>
              <a:t>The </a:t>
            </a:r>
            <a:r>
              <a:rPr lang="en-US" sz="1200" dirty="0"/>
              <a:t>focus group will be </a:t>
            </a:r>
            <a:r>
              <a:rPr lang="en-US" sz="1200" dirty="0" smtClean="0"/>
              <a:t>virtual, in English, </a:t>
            </a:r>
            <a:r>
              <a:rPr lang="en-US" sz="1200" dirty="0"/>
              <a:t>and will last 75 minutes.</a:t>
            </a:r>
          </a:p>
          <a:p>
            <a:pPr marL="171450" indent="-171450" algn="l">
              <a:lnSpc>
                <a:spcPct val="103000"/>
              </a:lnSpc>
              <a:spcBef>
                <a:spcPts val="0"/>
              </a:spcBef>
              <a:buFont typeface="Arial" panose="020B0604020202020204" pitchFamily="34" charset="0"/>
              <a:buChar char="•"/>
            </a:pPr>
            <a:r>
              <a:rPr lang="en-US" sz="1200" dirty="0"/>
              <a:t>Participants will receive a $125 stipend in recognition of their time.</a:t>
            </a:r>
          </a:p>
          <a:p>
            <a:pPr marL="171450" indent="-171450" algn="l">
              <a:lnSpc>
                <a:spcPct val="103000"/>
              </a:lnSpc>
              <a:spcBef>
                <a:spcPts val="0"/>
              </a:spcBef>
              <a:buFont typeface="Arial" panose="020B0604020202020204" pitchFamily="34" charset="0"/>
              <a:buChar char="•"/>
            </a:pPr>
            <a:r>
              <a:rPr lang="en-US" sz="1200" dirty="0"/>
              <a:t>The information learned during the focus group will be shared with an anonymous funder. </a:t>
            </a:r>
            <a:r>
              <a:rPr lang="en-US" sz="1200" b="1" i="1" dirty="0"/>
              <a:t>Your name will not be shared or reported. </a:t>
            </a:r>
          </a:p>
          <a:p>
            <a:pPr algn="l">
              <a:lnSpc>
                <a:spcPct val="103000"/>
              </a:lnSpc>
              <a:spcBef>
                <a:spcPts val="0"/>
              </a:spcBef>
            </a:pPr>
            <a:endParaRPr lang="en-US" sz="400" b="1" dirty="0"/>
          </a:p>
          <a:p>
            <a:pPr algn="l">
              <a:lnSpc>
                <a:spcPct val="103000"/>
              </a:lnSpc>
              <a:spcBef>
                <a:spcPts val="0"/>
              </a:spcBef>
            </a:pPr>
            <a:r>
              <a:rPr lang="en-US" sz="1200" b="1" dirty="0" smtClean="0">
                <a:solidFill>
                  <a:srgbClr val="C00000"/>
                </a:solidFill>
              </a:rPr>
              <a:t>Eligibility:</a:t>
            </a:r>
            <a:endParaRPr lang="en-US" sz="1200" b="1" dirty="0" smtClean="0"/>
          </a:p>
          <a:p>
            <a:pPr algn="l">
              <a:lnSpc>
                <a:spcPct val="103000"/>
              </a:lnSpc>
              <a:spcBef>
                <a:spcPts val="0"/>
              </a:spcBef>
            </a:pPr>
            <a:r>
              <a:rPr lang="en-US" sz="1200" b="1" dirty="0"/>
              <a:t>M</a:t>
            </a:r>
            <a:r>
              <a:rPr lang="en-US" sz="1200" b="1" dirty="0" smtClean="0"/>
              <a:t>ust </a:t>
            </a:r>
            <a:r>
              <a:rPr lang="en-US" sz="1200" b="1" dirty="0"/>
              <a:t>be a </a:t>
            </a:r>
            <a:r>
              <a:rPr lang="en-US" sz="1200" b="1" dirty="0" smtClean="0"/>
              <a:t>parent/caregiver of a child or young adult diagnosed with SMA or DMD.</a:t>
            </a:r>
          </a:p>
          <a:p>
            <a:pPr algn="l">
              <a:lnSpc>
                <a:spcPct val="103000"/>
              </a:lnSpc>
              <a:spcBef>
                <a:spcPts val="0"/>
              </a:spcBef>
            </a:pPr>
            <a:r>
              <a:rPr lang="en-US" sz="1200" b="1" dirty="0" smtClean="0"/>
              <a:t>Individuals over the age of 18 with a diagnosis of SMA or DMD are also welcome to apply.</a:t>
            </a:r>
            <a:endParaRPr lang="en-US" sz="1100" dirty="0" smtClean="0"/>
          </a:p>
          <a:p>
            <a:pPr algn="l">
              <a:lnSpc>
                <a:spcPct val="103000"/>
              </a:lnSpc>
              <a:spcBef>
                <a:spcPts val="0"/>
              </a:spcBef>
            </a:pPr>
            <a:endParaRPr lang="en-US" sz="400" b="1" dirty="0"/>
          </a:p>
          <a:p>
            <a:pPr algn="l">
              <a:lnSpc>
                <a:spcPct val="103000"/>
              </a:lnSpc>
              <a:spcBef>
                <a:spcPts val="0"/>
              </a:spcBef>
            </a:pPr>
            <a:r>
              <a:rPr lang="en-US" sz="1200" b="1" dirty="0">
                <a:solidFill>
                  <a:srgbClr val="C00000"/>
                </a:solidFill>
              </a:rPr>
              <a:t>The Focus Group will </a:t>
            </a:r>
            <a:r>
              <a:rPr lang="en-US" sz="1200" b="1" dirty="0" smtClean="0">
                <a:solidFill>
                  <a:srgbClr val="C00000"/>
                </a:solidFill>
              </a:rPr>
              <a:t>take place on</a:t>
            </a:r>
            <a:r>
              <a:rPr lang="en-US" sz="1200" b="1" dirty="0">
                <a:solidFill>
                  <a:srgbClr val="C00000"/>
                </a:solidFill>
              </a:rPr>
              <a:t>: </a:t>
            </a:r>
            <a:r>
              <a:rPr lang="en-US" sz="1400" b="1" dirty="0" smtClean="0"/>
              <a:t>Tuesday February 23, 2021 </a:t>
            </a:r>
            <a:r>
              <a:rPr lang="en-US" sz="1400" b="1" dirty="0"/>
              <a:t>from </a:t>
            </a:r>
            <a:r>
              <a:rPr lang="en-US" sz="1400" b="1" dirty="0" smtClean="0"/>
              <a:t>3 to </a:t>
            </a:r>
            <a:r>
              <a:rPr lang="en-US" sz="1400" b="1" dirty="0"/>
              <a:t>4:15 </a:t>
            </a:r>
            <a:r>
              <a:rPr lang="en-US" sz="1400" b="1" dirty="0" smtClean="0"/>
              <a:t>ET pm; 2 to 3:15 pm CT; 1 to 2:15 pm MT; 11am to 12:15 pm </a:t>
            </a:r>
            <a:r>
              <a:rPr lang="en-US" sz="1400" b="1" dirty="0"/>
              <a:t>P</a:t>
            </a:r>
            <a:r>
              <a:rPr lang="en-US" sz="1400" b="1" dirty="0" smtClean="0"/>
              <a:t>T</a:t>
            </a:r>
            <a:r>
              <a:rPr lang="en-US" sz="1200" b="1" dirty="0" smtClean="0"/>
              <a:t>. </a:t>
            </a:r>
            <a:endParaRPr lang="en-US" sz="1200" b="1" i="1" dirty="0"/>
          </a:p>
          <a:p>
            <a:pPr algn="l">
              <a:lnSpc>
                <a:spcPct val="103000"/>
              </a:lnSpc>
              <a:spcBef>
                <a:spcPts val="0"/>
              </a:spcBef>
            </a:pPr>
            <a:endParaRPr lang="en-US" sz="400" b="1" dirty="0"/>
          </a:p>
          <a:p>
            <a:pPr algn="l">
              <a:lnSpc>
                <a:spcPct val="103000"/>
              </a:lnSpc>
              <a:spcBef>
                <a:spcPts val="0"/>
              </a:spcBef>
            </a:pPr>
            <a:r>
              <a:rPr lang="en-US" sz="1200" b="1" dirty="0">
                <a:solidFill>
                  <a:srgbClr val="C00000"/>
                </a:solidFill>
              </a:rPr>
              <a:t>If interested, please complete the survey </a:t>
            </a:r>
            <a:r>
              <a:rPr lang="en-US" sz="1200" b="1" dirty="0" smtClean="0">
                <a:solidFill>
                  <a:srgbClr val="C00000"/>
                </a:solidFill>
              </a:rPr>
              <a:t>at</a:t>
            </a:r>
            <a:r>
              <a:rPr lang="en-US" sz="1400" b="1" dirty="0" smtClean="0">
                <a:solidFill>
                  <a:srgbClr val="C00000"/>
                </a:solidFill>
              </a:rPr>
              <a:t> </a:t>
            </a:r>
            <a:r>
              <a:rPr lang="en-US" sz="1200" dirty="0">
                <a:hlinkClick r:id="rId2"/>
              </a:rPr>
              <a:t>https://</a:t>
            </a:r>
            <a:r>
              <a:rPr lang="en-US" sz="1200">
                <a:hlinkClick r:id="rId2"/>
              </a:rPr>
              <a:t>www.surveymonkey.com/r/DMD_SMA</a:t>
            </a:r>
            <a:r>
              <a:rPr lang="en-US" sz="1200" b="1" smtClean="0">
                <a:solidFill>
                  <a:srgbClr val="C00000"/>
                </a:solidFill>
              </a:rPr>
              <a:t>  </a:t>
            </a:r>
            <a:r>
              <a:rPr lang="en-US" sz="1200" b="1" smtClean="0"/>
              <a:t>by </a:t>
            </a:r>
            <a:r>
              <a:rPr lang="en-US" sz="1200" b="1" dirty="0" smtClean="0"/>
              <a:t>9 pm ET on Monday February 15, 2021. </a:t>
            </a:r>
          </a:p>
          <a:p>
            <a:pPr algn="l">
              <a:lnSpc>
                <a:spcPct val="103000"/>
              </a:lnSpc>
              <a:spcBef>
                <a:spcPts val="0"/>
              </a:spcBef>
            </a:pPr>
            <a:endParaRPr lang="en-US" sz="400" dirty="0"/>
          </a:p>
          <a:p>
            <a:pPr algn="l">
              <a:lnSpc>
                <a:spcPct val="103000"/>
              </a:lnSpc>
              <a:spcBef>
                <a:spcPts val="0"/>
              </a:spcBef>
            </a:pPr>
            <a:r>
              <a:rPr lang="en-US" sz="1200" b="1" dirty="0">
                <a:solidFill>
                  <a:srgbClr val="C00000"/>
                </a:solidFill>
              </a:rPr>
              <a:t>Have questions now?</a:t>
            </a:r>
            <a:r>
              <a:rPr lang="en-US" sz="1200" b="1" dirty="0"/>
              <a:t> </a:t>
            </a:r>
            <a:r>
              <a:rPr lang="en-US" sz="1200" b="1" dirty="0" smtClean="0"/>
              <a:t>Email: Cara Coleman at </a:t>
            </a:r>
            <a:r>
              <a:rPr lang="en-US" sz="1200" b="1" dirty="0" smtClean="0">
                <a:hlinkClick r:id="rId3"/>
              </a:rPr>
              <a:t>ccoleman@familyvoices.org</a:t>
            </a:r>
            <a:r>
              <a:rPr lang="en-US" sz="1200" b="1" dirty="0" smtClean="0"/>
              <a:t> </a:t>
            </a:r>
            <a:endParaRPr lang="en-US" sz="1200" b="1" dirty="0"/>
          </a:p>
        </p:txBody>
      </p:sp>
      <p:pic>
        <p:nvPicPr>
          <p:cNvPr id="9" name="Picture 8"/>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0" y="0"/>
            <a:ext cx="9144000" cy="1204245"/>
          </a:xfrm>
          <a:prstGeom prst="rect">
            <a:avLst/>
          </a:prstGeom>
        </p:spPr>
      </p:pic>
      <p:pic>
        <p:nvPicPr>
          <p:cNvPr id="6" name="Picture 5"/>
          <p:cNvPicPr/>
          <p:nvPr/>
        </p:nvPicPr>
        <p:blipFill>
          <a:blip r:embed="rId5" cstate="print">
            <a:extLst>
              <a:ext uri="{28A0092B-C50C-407E-A947-70E740481C1C}">
                <a14:useLocalDpi xmlns:a14="http://schemas.microsoft.com/office/drawing/2010/main" val="0"/>
              </a:ext>
            </a:extLst>
          </a:blip>
          <a:stretch>
            <a:fillRect/>
          </a:stretch>
        </p:blipFill>
        <p:spPr>
          <a:xfrm>
            <a:off x="7307657" y="6363970"/>
            <a:ext cx="1782445" cy="494030"/>
          </a:xfrm>
          <a:prstGeom prst="rect">
            <a:avLst/>
          </a:prstGeom>
        </p:spPr>
      </p:pic>
      <p:sp>
        <p:nvSpPr>
          <p:cNvPr id="13" name="TextBox 12"/>
          <p:cNvSpPr txBox="1"/>
          <p:nvPr/>
        </p:nvSpPr>
        <p:spPr>
          <a:xfrm>
            <a:off x="1736803" y="1518795"/>
            <a:ext cx="5670394" cy="400110"/>
          </a:xfrm>
          <a:prstGeom prst="rect">
            <a:avLst/>
          </a:prstGeom>
          <a:noFill/>
          <a:ln>
            <a:noFill/>
          </a:ln>
        </p:spPr>
        <p:txBody>
          <a:bodyPr wrap="square" rtlCol="0">
            <a:spAutoFit/>
          </a:bodyPr>
          <a:lstStyle/>
          <a:p>
            <a:r>
              <a:rPr lang="en-US" sz="2000" b="1" dirty="0"/>
              <a:t>FAMILY VOICES WANTS TO KNOW WHAT YOU THINK</a:t>
            </a:r>
          </a:p>
        </p:txBody>
      </p:sp>
      <p:sp>
        <p:nvSpPr>
          <p:cNvPr id="10" name="7-Point Star 9"/>
          <p:cNvSpPr/>
          <p:nvPr/>
        </p:nvSpPr>
        <p:spPr>
          <a:xfrm rot="1101220">
            <a:off x="7464296" y="1166993"/>
            <a:ext cx="1653928" cy="1262104"/>
          </a:xfrm>
          <a:prstGeom prst="star7">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$125 Stipend</a:t>
            </a:r>
          </a:p>
        </p:txBody>
      </p:sp>
      <p:sp>
        <p:nvSpPr>
          <p:cNvPr id="11" name="7-Point Star 10"/>
          <p:cNvSpPr/>
          <p:nvPr/>
        </p:nvSpPr>
        <p:spPr>
          <a:xfrm rot="20355202">
            <a:off x="39055" y="1190719"/>
            <a:ext cx="1653928" cy="1262104"/>
          </a:xfrm>
          <a:prstGeom prst="star7">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t>FOCUS GROUP</a:t>
            </a:r>
          </a:p>
        </p:txBody>
      </p:sp>
    </p:spTree>
    <p:extLst>
      <p:ext uri="{BB962C8B-B14F-4D97-AF65-F5344CB8AC3E}">
        <p14:creationId xmlns:p14="http://schemas.microsoft.com/office/powerpoint/2010/main" val="64487348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C66666B3D7AD4FB35E99272A124F13" ma:contentTypeVersion="13" ma:contentTypeDescription="Create a new document." ma:contentTypeScope="" ma:versionID="51eadacf9245393fa6cfe25f7cf1dbe4">
  <xsd:schema xmlns:xsd="http://www.w3.org/2001/XMLSchema" xmlns:xs="http://www.w3.org/2001/XMLSchema" xmlns:p="http://schemas.microsoft.com/office/2006/metadata/properties" xmlns:ns3="8f9afa91-2a66-4c96-b392-6b7ef5afb9ce" xmlns:ns4="36d86ae3-ef17-405d-a6a3-2ffee954f42f" targetNamespace="http://schemas.microsoft.com/office/2006/metadata/properties" ma:root="true" ma:fieldsID="755d20521fd02c163b8824fbef4d116b" ns3:_="" ns4:_="">
    <xsd:import namespace="8f9afa91-2a66-4c96-b392-6b7ef5afb9ce"/>
    <xsd:import namespace="36d86ae3-ef17-405d-a6a3-2ffee954f42f"/>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DateTaken" minOccurs="0"/>
                <xsd:element ref="ns3:MediaServiceLocation" minOccurs="0"/>
                <xsd:element ref="ns4:SharedWithUsers" minOccurs="0"/>
                <xsd:element ref="ns4:SharedWithDetails" minOccurs="0"/>
                <xsd:element ref="ns4:SharingHintHash" minOccurs="0"/>
                <xsd:element ref="ns3:MediaServiceEventHashCode" minOccurs="0"/>
                <xsd:element ref="ns3:MediaServiceGenerationTim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f9afa91-2a66-4c96-b392-6b7ef5afb9c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6d86ae3-ef17-405d-a6a3-2ffee954f42f"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AD2B2CA-3086-4F3E-AB4C-A05DC76906B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f9afa91-2a66-4c96-b392-6b7ef5afb9ce"/>
    <ds:schemaRef ds:uri="36d86ae3-ef17-405d-a6a3-2ffee954f42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B3BAAD9-36F8-47AA-9056-5CE0A6E84F5E}">
  <ds:schemaRefs>
    <ds:schemaRef ds:uri="http://www.w3.org/XML/1998/namespace"/>
    <ds:schemaRef ds:uri="8f9afa91-2a66-4c96-b392-6b7ef5afb9ce"/>
    <ds:schemaRef ds:uri="http://schemas.microsoft.com/office/2006/documentManagement/types"/>
    <ds:schemaRef ds:uri="http://schemas.microsoft.com/office/infopath/2007/PartnerControls"/>
    <ds:schemaRef ds:uri="36d86ae3-ef17-405d-a6a3-2ffee954f42f"/>
    <ds:schemaRef ds:uri="http://schemas.microsoft.com/office/2006/metadata/properties"/>
    <ds:schemaRef ds:uri="http://schemas.openxmlformats.org/package/2006/metadata/core-properties"/>
    <ds:schemaRef ds:uri="http://purl.org/dc/elements/1.1/"/>
    <ds:schemaRef ds:uri="http://purl.org/dc/dcmitype/"/>
    <ds:schemaRef ds:uri="http://purl.org/dc/terms/"/>
  </ds:schemaRefs>
</ds:datastoreItem>
</file>

<file path=customXml/itemProps3.xml><?xml version="1.0" encoding="utf-8"?>
<ds:datastoreItem xmlns:ds="http://schemas.openxmlformats.org/officeDocument/2006/customXml" ds:itemID="{B7D1405B-F39F-40E6-9970-44A12C9FF29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Office Theme</Template>
  <TotalTime>6173</TotalTime>
  <Words>268</Words>
  <Application>Microsoft Office PowerPoint</Application>
  <PresentationFormat>On-screen Show (4:3)</PresentationFormat>
  <Paragraphs>20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 Dworetzky</dc:creator>
  <cp:lastModifiedBy>Cara Coleman</cp:lastModifiedBy>
  <cp:revision>94</cp:revision>
  <dcterms:created xsi:type="dcterms:W3CDTF">2020-03-09T20:30:26Z</dcterms:created>
  <dcterms:modified xsi:type="dcterms:W3CDTF">2021-02-03T16:36:50Z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0x01010041C66666B3D7AD4FB35E99272A124F13</vt:lpwstr>
  </property>
</Properties>
</file>